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Bad Script" panose="020B0604020202020204" charset="0"/>
      <p:regular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guvAjqjBuyzFJ+KN13utOycLH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90CECF-2CDD-4714-B7D6-F31A893CFF35}">
  <a:tblStyle styleId="{0490CECF-2CDD-4714-B7D6-F31A893CFF3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330"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
        <p:nvSpPr>
          <p:cNvPr id="240" name="Google Shape;2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a:t>
            </a:fld>
            <a:endParaRPr/>
          </a:p>
        </p:txBody>
      </p:sp>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a:t>
            </a:fld>
            <a:endParaRPr/>
          </a:p>
        </p:txBody>
      </p:sp>
      <p:sp>
        <p:nvSpPr>
          <p:cNvPr id="111" name="Google Shape;1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37</a:t>
            </a:fld>
            <a:endParaRPr/>
          </a:p>
        </p:txBody>
      </p:sp>
      <p:sp>
        <p:nvSpPr>
          <p:cNvPr id="412" name="Google Shape;41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a:t>
            </a:fld>
            <a:endParaRPr/>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-S.A.L.V.E work’s with children living on the streets to rehome them and get them back into education. They work hard to gain the children’s trust so they can better understand what led them to the streets (and thus what might need to be solved for them to go home successfully).</a:t>
            </a:r>
            <a:endParaRPr/>
          </a:p>
          <a:p>
            <a:pPr marL="0" lvl="0" indent="0" algn="l" rtl="0">
              <a:spcBef>
                <a:spcPts val="0"/>
              </a:spcBef>
              <a:spcAft>
                <a:spcPts val="0"/>
              </a:spcAft>
              <a:buSzPts val="1800"/>
              <a:buNone/>
            </a:pPr>
            <a:r>
              <a:rPr lang="en-US"/>
              <a:t>-This can mean taking them back to their families or other relatives or, if they can’t be reunited with their families, taking them to live in the S.A.L.V.E . House temporarily while finding foster care for them where they will be properly looked after.</a:t>
            </a:r>
            <a:endParaRPr/>
          </a:p>
          <a:p>
            <a:pPr marL="0" lvl="0" indent="0" algn="l" rtl="0">
              <a:spcBef>
                <a:spcPts val="0"/>
              </a:spcBef>
              <a:spcAft>
                <a:spcPts val="0"/>
              </a:spcAft>
              <a:buSzPts val="1800"/>
              <a:buNone/>
            </a:pPr>
            <a:r>
              <a:rPr lang="en-US"/>
              <a:t>-Then they focus on sending children to school so they can learn.</a:t>
            </a:r>
            <a:endParaRPr/>
          </a:p>
          <a:p>
            <a:pPr marL="0" lvl="0" indent="0" algn="l" rtl="0">
              <a:spcBef>
                <a:spcPts val="0"/>
              </a:spcBef>
              <a:spcAft>
                <a:spcPts val="0"/>
              </a:spcAft>
              <a:buSzPts val="1800"/>
              <a:buNone/>
            </a:pPr>
            <a:r>
              <a:rPr lang="en-US"/>
              <a:t>-S.A.L.V.E also works hard to change the attitudes of people in Uganda so they stop thinking about children who live on the street as bad and hopeless and start to recognise they are just children who are in a dangerous and difficult position and need help. </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4" name="Google Shape;74;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5" name="Google Shape;75;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81" name="Google Shape;81;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2"/>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43"/>
          <p:cNvSpPr>
            <a:spLocks noGrp="1"/>
          </p:cNvSpPr>
          <p:nvPr>
            <p:ph type="pic" idx="2"/>
          </p:nvPr>
        </p:nvSpPr>
        <p:spPr>
          <a:xfrm>
            <a:off x="1792288" y="612775"/>
            <a:ext cx="5486400" cy="4114800"/>
          </a:xfrm>
          <a:prstGeom prst="rect">
            <a:avLst/>
          </a:prstGeom>
          <a:noFill/>
          <a:ln>
            <a:noFill/>
          </a:ln>
        </p:spPr>
      </p:sp>
      <p:sp>
        <p:nvSpPr>
          <p:cNvPr id="42" name="Google Shape;42;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3" name="Google Shape;43;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9" name="Google Shape;49;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0" name="Google Shape;50;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5" name="Google Shape;65;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6" name="Google Shape;66;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7" name="Google Shape;67;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8" name="Google Shape;68;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BC53"/>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salveinternational.org/get-involved/news-from-the-stree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QcN5DtMT-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J6ikf2HE4yY&amp;feature=youtu.b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k4LUd5an9T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k4LUd5an9T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1750" y="5580062"/>
            <a:ext cx="1579562" cy="1277937"/>
          </a:xfrm>
          <a:prstGeom prst="rect">
            <a:avLst/>
          </a:prstGeom>
          <a:noFill/>
          <a:ln>
            <a:noFill/>
          </a:ln>
        </p:spPr>
      </p:pic>
      <p:pic>
        <p:nvPicPr>
          <p:cNvPr id="90" name="Google Shape;90;p1"/>
          <p:cNvPicPr preferRelativeResize="0"/>
          <p:nvPr/>
        </p:nvPicPr>
        <p:blipFill rotWithShape="1">
          <a:blip r:embed="rId4">
            <a:alphaModFix/>
          </a:blip>
          <a:srcRect/>
          <a:stretch/>
        </p:blipFill>
        <p:spPr>
          <a:xfrm>
            <a:off x="1547812" y="5327650"/>
            <a:ext cx="2303462" cy="1528762"/>
          </a:xfrm>
          <a:prstGeom prst="rect">
            <a:avLst/>
          </a:prstGeom>
          <a:noFill/>
          <a:ln>
            <a:noFill/>
          </a:ln>
        </p:spPr>
      </p:pic>
      <p:pic>
        <p:nvPicPr>
          <p:cNvPr id="91" name="Google Shape;91;p1"/>
          <p:cNvPicPr preferRelativeResize="0"/>
          <p:nvPr/>
        </p:nvPicPr>
        <p:blipFill rotWithShape="1">
          <a:blip r:embed="rId5">
            <a:alphaModFix/>
          </a:blip>
          <a:srcRect/>
          <a:stretch/>
        </p:blipFill>
        <p:spPr>
          <a:xfrm>
            <a:off x="4452937" y="-11112"/>
            <a:ext cx="1231900" cy="1844675"/>
          </a:xfrm>
          <a:prstGeom prst="rect">
            <a:avLst/>
          </a:prstGeom>
          <a:noFill/>
          <a:ln>
            <a:noFill/>
          </a:ln>
        </p:spPr>
      </p:pic>
      <p:pic>
        <p:nvPicPr>
          <p:cNvPr id="92" name="Google Shape;92;p1"/>
          <p:cNvPicPr preferRelativeResize="0"/>
          <p:nvPr/>
        </p:nvPicPr>
        <p:blipFill rotWithShape="1">
          <a:blip r:embed="rId6">
            <a:alphaModFix/>
          </a:blip>
          <a:srcRect/>
          <a:stretch/>
        </p:blipFill>
        <p:spPr>
          <a:xfrm>
            <a:off x="5656262" y="0"/>
            <a:ext cx="2259012" cy="1477962"/>
          </a:xfrm>
          <a:prstGeom prst="rect">
            <a:avLst/>
          </a:prstGeom>
          <a:noFill/>
          <a:ln>
            <a:noFill/>
          </a:ln>
        </p:spPr>
      </p:pic>
      <p:pic>
        <p:nvPicPr>
          <p:cNvPr id="93" name="Google Shape;93;p1"/>
          <p:cNvPicPr preferRelativeResize="0"/>
          <p:nvPr/>
        </p:nvPicPr>
        <p:blipFill rotWithShape="1">
          <a:blip r:embed="rId7">
            <a:alphaModFix/>
          </a:blip>
          <a:srcRect/>
          <a:stretch/>
        </p:blipFill>
        <p:spPr>
          <a:xfrm>
            <a:off x="2051050" y="-22225"/>
            <a:ext cx="2419350" cy="1700212"/>
          </a:xfrm>
          <a:prstGeom prst="rect">
            <a:avLst/>
          </a:prstGeom>
          <a:noFill/>
          <a:ln>
            <a:noFill/>
          </a:ln>
        </p:spPr>
      </p:pic>
      <p:pic>
        <p:nvPicPr>
          <p:cNvPr id="94" name="Google Shape;94;p1"/>
          <p:cNvPicPr preferRelativeResize="0"/>
          <p:nvPr/>
        </p:nvPicPr>
        <p:blipFill rotWithShape="1">
          <a:blip r:embed="rId8">
            <a:alphaModFix/>
          </a:blip>
          <a:srcRect/>
          <a:stretch/>
        </p:blipFill>
        <p:spPr>
          <a:xfrm>
            <a:off x="0" y="-9525"/>
            <a:ext cx="2051050" cy="1538287"/>
          </a:xfrm>
          <a:prstGeom prst="rect">
            <a:avLst/>
          </a:prstGeom>
          <a:noFill/>
          <a:ln>
            <a:noFill/>
          </a:ln>
        </p:spPr>
      </p:pic>
      <p:pic>
        <p:nvPicPr>
          <p:cNvPr id="95" name="Google Shape;95;p1"/>
          <p:cNvPicPr preferRelativeResize="0"/>
          <p:nvPr/>
        </p:nvPicPr>
        <p:blipFill rotWithShape="1">
          <a:blip r:embed="rId9">
            <a:alphaModFix/>
          </a:blip>
          <a:srcRect/>
          <a:stretch/>
        </p:blipFill>
        <p:spPr>
          <a:xfrm>
            <a:off x="5265737" y="5376862"/>
            <a:ext cx="2232025" cy="1481137"/>
          </a:xfrm>
          <a:prstGeom prst="rect">
            <a:avLst/>
          </a:prstGeom>
          <a:noFill/>
          <a:ln>
            <a:noFill/>
          </a:ln>
        </p:spPr>
      </p:pic>
      <p:pic>
        <p:nvPicPr>
          <p:cNvPr id="96" name="Google Shape;96;p1" descr="P1020459"/>
          <p:cNvPicPr preferRelativeResize="0"/>
          <p:nvPr/>
        </p:nvPicPr>
        <p:blipFill rotWithShape="1">
          <a:blip r:embed="rId10">
            <a:alphaModFix/>
          </a:blip>
          <a:srcRect/>
          <a:stretch/>
        </p:blipFill>
        <p:spPr>
          <a:xfrm>
            <a:off x="3708400" y="4797425"/>
            <a:ext cx="1633537" cy="2060575"/>
          </a:xfrm>
          <a:prstGeom prst="rect">
            <a:avLst/>
          </a:prstGeom>
          <a:noFill/>
          <a:ln>
            <a:noFill/>
          </a:ln>
        </p:spPr>
      </p:pic>
      <p:pic>
        <p:nvPicPr>
          <p:cNvPr id="97" name="Google Shape;97;p1" descr="IMGP4490"/>
          <p:cNvPicPr preferRelativeResize="0"/>
          <p:nvPr/>
        </p:nvPicPr>
        <p:blipFill rotWithShape="1">
          <a:blip r:embed="rId11">
            <a:alphaModFix/>
          </a:blip>
          <a:srcRect/>
          <a:stretch/>
        </p:blipFill>
        <p:spPr>
          <a:xfrm>
            <a:off x="7459662" y="4724400"/>
            <a:ext cx="1684337" cy="2133600"/>
          </a:xfrm>
          <a:prstGeom prst="rect">
            <a:avLst/>
          </a:prstGeom>
          <a:noFill/>
          <a:ln>
            <a:noFill/>
          </a:ln>
        </p:spPr>
      </p:pic>
      <p:pic>
        <p:nvPicPr>
          <p:cNvPr id="98" name="Google Shape;98;p1"/>
          <p:cNvPicPr preferRelativeResize="0"/>
          <p:nvPr/>
        </p:nvPicPr>
        <p:blipFill rotWithShape="1">
          <a:blip r:embed="rId12">
            <a:alphaModFix/>
          </a:blip>
          <a:srcRect/>
          <a:stretch/>
        </p:blipFill>
        <p:spPr>
          <a:xfrm>
            <a:off x="7915275" y="-22225"/>
            <a:ext cx="1228725" cy="1825625"/>
          </a:xfrm>
          <a:prstGeom prst="rect">
            <a:avLst/>
          </a:prstGeom>
          <a:noFill/>
          <a:ln>
            <a:noFill/>
          </a:ln>
        </p:spPr>
      </p:pic>
      <p:sp>
        <p:nvSpPr>
          <p:cNvPr id="99" name="Google Shape;99;p1"/>
          <p:cNvSpPr txBox="1"/>
          <p:nvPr/>
        </p:nvSpPr>
        <p:spPr>
          <a:xfrm>
            <a:off x="395287" y="2424112"/>
            <a:ext cx="8062912"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5400"/>
              <a:buFont typeface="Arial"/>
              <a:buNone/>
            </a:pPr>
            <a:r>
              <a:rPr lang="en-US" sz="5400" b="0" i="0" u="none" strike="noStrike" cap="none" dirty="0">
                <a:solidFill>
                  <a:schemeClr val="dk2"/>
                </a:solidFill>
                <a:latin typeface="Arial"/>
                <a:ea typeface="Arial"/>
                <a:cs typeface="Arial"/>
                <a:sym typeface="Arial"/>
              </a:rPr>
              <a:t>Speech Writing and S.A.L.V.E. International</a:t>
            </a:r>
            <a:endParaRPr dirty="0"/>
          </a:p>
          <a:p>
            <a:pPr marL="0" marR="0" lvl="0" indent="0" algn="ctr" rtl="0">
              <a:lnSpc>
                <a:spcPct val="100000"/>
              </a:lnSpc>
              <a:spcBef>
                <a:spcPts val="0"/>
              </a:spcBef>
              <a:spcAft>
                <a:spcPts val="0"/>
              </a:spcAft>
              <a:buClr>
                <a:schemeClr val="dk2"/>
              </a:buClr>
              <a:buSzPts val="5400"/>
              <a:buFont typeface="Arial"/>
              <a:buNone/>
            </a:pPr>
            <a:r>
              <a:rPr lang="en-US" sz="5400" b="0" i="0" u="none" strike="noStrike" cap="none" dirty="0">
                <a:solidFill>
                  <a:schemeClr val="dk2"/>
                </a:solidFill>
                <a:latin typeface="Arial"/>
                <a:ea typeface="Arial"/>
                <a:cs typeface="Arial"/>
                <a:sym typeface="Arial"/>
              </a:rPr>
              <a:t>Lesson 1</a:t>
            </a:r>
            <a:endParaRPr dirty="0"/>
          </a:p>
        </p:txBody>
      </p:sp>
      <p:pic>
        <p:nvPicPr>
          <p:cNvPr id="100" name="Google Shape;100;p1" descr="A drawing of a face&#10;&#10;Description automatically generated"/>
          <p:cNvPicPr preferRelativeResize="0"/>
          <p:nvPr/>
        </p:nvPicPr>
        <p:blipFill rotWithShape="1">
          <a:blip r:embed="rId13">
            <a:alphaModFix/>
          </a:blip>
          <a:srcRect/>
          <a:stretch/>
        </p:blipFill>
        <p:spPr>
          <a:xfrm>
            <a:off x="23812" y="3797300"/>
            <a:ext cx="1476375" cy="1700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pic>
        <p:nvPicPr>
          <p:cNvPr id="184" name="Google Shape;184;p10" descr="Graphical user interface&#10;&#10;Description automatically generated"/>
          <p:cNvPicPr preferRelativeResize="0">
            <a:picLocks noGrp="1"/>
          </p:cNvPicPr>
          <p:nvPr>
            <p:ph type="body" idx="1"/>
          </p:nvPr>
        </p:nvPicPr>
        <p:blipFill rotWithShape="1">
          <a:blip r:embed="rId3">
            <a:alphaModFix/>
          </a:blip>
          <a:srcRect l="50000" t="15512" r="20169" b="18226"/>
          <a:stretch/>
        </p:blipFill>
        <p:spPr>
          <a:xfrm>
            <a:off x="2627312" y="-138112"/>
            <a:ext cx="5237162" cy="7270750"/>
          </a:xfrm>
          <a:prstGeom prst="rect">
            <a:avLst/>
          </a:prstGeom>
          <a:noFill/>
          <a:ln>
            <a:noFill/>
          </a:ln>
        </p:spPr>
      </p:pic>
      <p:sp>
        <p:nvSpPr>
          <p:cNvPr id="185" name="Google Shape;185;p10"/>
          <p:cNvSpPr txBox="1"/>
          <p:nvPr/>
        </p:nvSpPr>
        <p:spPr>
          <a:xfrm>
            <a:off x="144462" y="2089150"/>
            <a:ext cx="8855075" cy="2247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News From The Streets </a:t>
            </a:r>
            <a:r>
              <a:rPr lang="en-US" sz="2800" b="0" i="0" u="none">
                <a:solidFill>
                  <a:schemeClr val="dk1"/>
                </a:solidFill>
                <a:latin typeface="Calibri"/>
                <a:ea typeface="Calibri"/>
                <a:cs typeface="Calibri"/>
                <a:sym typeface="Calibri"/>
              </a:rPr>
              <a:t>is a newspaper that is produced by street children in Uganda.  In it they show what life on the streets is really like for them, as well as their hopes for the future.  You can read the newspaper online on our website </a:t>
            </a:r>
            <a:r>
              <a:rPr lang="en-US" sz="2800" b="0" i="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S.A.L.V.E International </a:t>
            </a:r>
            <a:endParaRPr/>
          </a:p>
        </p:txBody>
      </p:sp>
      <p:pic>
        <p:nvPicPr>
          <p:cNvPr id="186" name="Google Shape;186;p10" descr="A drawing of a face&#10;&#10;Description automatically generated"/>
          <p:cNvPicPr preferRelativeResize="0"/>
          <p:nvPr/>
        </p:nvPicPr>
        <p:blipFill rotWithShape="1">
          <a:blip r:embed="rId5">
            <a:alphaModFix/>
          </a:blip>
          <a:srcRect/>
          <a:stretch/>
        </p:blipFill>
        <p:spPr>
          <a:xfrm>
            <a:off x="15875" y="-38100"/>
            <a:ext cx="1476375" cy="1700212"/>
          </a:xfrm>
          <a:prstGeom prst="rect">
            <a:avLst/>
          </a:prstGeom>
          <a:noFill/>
          <a:ln>
            <a:noFill/>
          </a:ln>
        </p:spPr>
      </p:pic>
      <p:sp>
        <p:nvSpPr>
          <p:cNvPr id="187" name="Google Shape;187;p10"/>
          <p:cNvSpPr txBox="1"/>
          <p:nvPr/>
        </p:nvSpPr>
        <p:spPr>
          <a:xfrm>
            <a:off x="636587" y="5070475"/>
            <a:ext cx="8507412" cy="461962"/>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Ochen’s poem was published in the April 2020 edition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p:tgtEl>
                                          <p:spTgt spid="1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 calcmode="lin" valueType="num">
                                      <p:cBhvr additive="base">
                                        <p:cTn id="12" dur="500"/>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descr="A drawing of a face&#10;&#10;Description automatically generated"/>
          <p:cNvPicPr preferRelativeResize="0"/>
          <p:nvPr/>
        </p:nvPicPr>
        <p:blipFill rotWithShape="1">
          <a:blip r:embed="rId3">
            <a:alphaModFix/>
          </a:blip>
          <a:srcRect/>
          <a:stretch/>
        </p:blipFill>
        <p:spPr>
          <a:xfrm>
            <a:off x="7667625" y="5153025"/>
            <a:ext cx="1476375" cy="1700212"/>
          </a:xfrm>
          <a:prstGeom prst="rect">
            <a:avLst/>
          </a:prstGeom>
          <a:noFill/>
          <a:ln>
            <a:noFill/>
          </a:ln>
        </p:spPr>
      </p:pic>
      <p:sp>
        <p:nvSpPr>
          <p:cNvPr id="193" name="Google Shape;193;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pic>
        <p:nvPicPr>
          <p:cNvPr id="194" name="Google Shape;194;p11" descr="Graphical user interface, text&#10;&#10;Description automatically generated"/>
          <p:cNvPicPr preferRelativeResize="0">
            <a:picLocks noGrp="1"/>
          </p:cNvPicPr>
          <p:nvPr>
            <p:ph type="body" idx="1"/>
          </p:nvPr>
        </p:nvPicPr>
        <p:blipFill rotWithShape="1">
          <a:blip r:embed="rId4">
            <a:alphaModFix/>
          </a:blip>
          <a:srcRect l="30287" t="28213" r="14590" b="11212"/>
          <a:stretch/>
        </p:blipFill>
        <p:spPr>
          <a:xfrm>
            <a:off x="630237" y="104775"/>
            <a:ext cx="7208837" cy="4953000"/>
          </a:xfrm>
          <a:prstGeom prst="rect">
            <a:avLst/>
          </a:prstGeom>
          <a:noFill/>
          <a:ln>
            <a:noFill/>
          </a:ln>
        </p:spPr>
      </p:pic>
      <p:pic>
        <p:nvPicPr>
          <p:cNvPr id="195" name="Google Shape;195;p11"/>
          <p:cNvPicPr preferRelativeResize="0"/>
          <p:nvPr/>
        </p:nvPicPr>
        <p:blipFill rotWithShape="1">
          <a:blip r:embed="rId5">
            <a:alphaModFix/>
          </a:blip>
          <a:srcRect/>
          <a:stretch/>
        </p:blipFill>
        <p:spPr>
          <a:xfrm>
            <a:off x="76200" y="5118100"/>
            <a:ext cx="7808912" cy="101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Graphical user interface, text&#10;&#10;Description automatically generated"/>
          <p:cNvPicPr preferRelativeResize="0">
            <a:picLocks noGrp="1"/>
          </p:cNvPicPr>
          <p:nvPr>
            <p:ph type="body" idx="1"/>
          </p:nvPr>
        </p:nvPicPr>
        <p:blipFill rotWithShape="1">
          <a:blip r:embed="rId3">
            <a:alphaModFix/>
          </a:blip>
          <a:srcRect l="30221" t="28347" r="14876" b="11210"/>
          <a:stretch/>
        </p:blipFill>
        <p:spPr>
          <a:xfrm>
            <a:off x="868362" y="1246187"/>
            <a:ext cx="7181850" cy="4941887"/>
          </a:xfrm>
          <a:prstGeom prst="rect">
            <a:avLst/>
          </a:prstGeom>
          <a:noFill/>
          <a:ln>
            <a:noFill/>
          </a:ln>
        </p:spPr>
      </p:pic>
      <p:sp>
        <p:nvSpPr>
          <p:cNvPr id="201" name="Google Shape;201;p12"/>
          <p:cNvSpPr txBox="1"/>
          <p:nvPr/>
        </p:nvSpPr>
        <p:spPr>
          <a:xfrm>
            <a:off x="-30162" y="568325"/>
            <a:ext cx="244792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Power of 3</a:t>
            </a:r>
            <a:endParaRPr/>
          </a:p>
        </p:txBody>
      </p:sp>
      <p:pic>
        <p:nvPicPr>
          <p:cNvPr id="202" name="Google Shape;202;p12" descr="A drawing of a face&#10;&#10;Description automatically generated"/>
          <p:cNvPicPr preferRelativeResize="0"/>
          <p:nvPr/>
        </p:nvPicPr>
        <p:blipFill rotWithShape="1">
          <a:blip r:embed="rId4">
            <a:alphaModFix/>
          </a:blip>
          <a:srcRect/>
          <a:stretch/>
        </p:blipFill>
        <p:spPr>
          <a:xfrm>
            <a:off x="7704137" y="5184775"/>
            <a:ext cx="1476375" cy="1700212"/>
          </a:xfrm>
          <a:prstGeom prst="rect">
            <a:avLst/>
          </a:prstGeom>
          <a:noFill/>
          <a:ln>
            <a:noFill/>
          </a:ln>
        </p:spPr>
      </p:pic>
      <p:cxnSp>
        <p:nvCxnSpPr>
          <p:cNvPr id="203" name="Google Shape;203;p12"/>
          <p:cNvCxnSpPr/>
          <p:nvPr/>
        </p:nvCxnSpPr>
        <p:spPr>
          <a:xfrm>
            <a:off x="868362" y="936625"/>
            <a:ext cx="325437" cy="2224087"/>
          </a:xfrm>
          <a:prstGeom prst="straightConnector1">
            <a:avLst/>
          </a:prstGeom>
          <a:noFill/>
          <a:ln w="28575" cap="flat" cmpd="sng">
            <a:solidFill>
              <a:srgbClr val="FF0000"/>
            </a:solidFill>
            <a:prstDash val="solid"/>
            <a:miter lim="800000"/>
            <a:headEnd type="none" w="med" len="med"/>
            <a:tailEnd type="triangle" w="med" len="med"/>
          </a:ln>
        </p:spPr>
      </p:cxnSp>
      <p:cxnSp>
        <p:nvCxnSpPr>
          <p:cNvPr id="204" name="Google Shape;204;p12"/>
          <p:cNvCxnSpPr/>
          <p:nvPr/>
        </p:nvCxnSpPr>
        <p:spPr>
          <a:xfrm>
            <a:off x="1084262" y="3303587"/>
            <a:ext cx="1333500" cy="0"/>
          </a:xfrm>
          <a:prstGeom prst="straightConnector1">
            <a:avLst/>
          </a:prstGeom>
          <a:noFill/>
          <a:ln w="19050" cap="flat" cmpd="sng">
            <a:solidFill>
              <a:srgbClr val="FF0000"/>
            </a:solidFill>
            <a:prstDash val="solid"/>
            <a:miter lim="800000"/>
            <a:headEnd type="none" w="med" len="med"/>
            <a:tailEnd type="none" w="med" len="med"/>
          </a:ln>
        </p:spPr>
      </p:cxnSp>
      <p:cxnSp>
        <p:nvCxnSpPr>
          <p:cNvPr id="205" name="Google Shape;205;p12"/>
          <p:cNvCxnSpPr/>
          <p:nvPr/>
        </p:nvCxnSpPr>
        <p:spPr>
          <a:xfrm>
            <a:off x="1030287" y="3521075"/>
            <a:ext cx="720725" cy="0"/>
          </a:xfrm>
          <a:prstGeom prst="straightConnector1">
            <a:avLst/>
          </a:prstGeom>
          <a:noFill/>
          <a:ln w="19050" cap="flat" cmpd="sng">
            <a:solidFill>
              <a:srgbClr val="FF0000"/>
            </a:solidFill>
            <a:prstDash val="solid"/>
            <a:miter lim="800000"/>
            <a:headEnd type="none" w="med" len="med"/>
            <a:tailEnd type="none" w="med" len="med"/>
          </a:ln>
        </p:spPr>
      </p:cxnSp>
      <p:cxnSp>
        <p:nvCxnSpPr>
          <p:cNvPr id="206" name="Google Shape;206;p12"/>
          <p:cNvCxnSpPr/>
          <p:nvPr/>
        </p:nvCxnSpPr>
        <p:spPr>
          <a:xfrm>
            <a:off x="4541837" y="3136900"/>
            <a:ext cx="1331912" cy="0"/>
          </a:xfrm>
          <a:prstGeom prst="straightConnector1">
            <a:avLst/>
          </a:prstGeom>
          <a:noFill/>
          <a:ln w="19050" cap="flat" cmpd="sng">
            <a:solidFill>
              <a:srgbClr val="FF0000"/>
            </a:solidFill>
            <a:prstDash val="solid"/>
            <a:miter lim="800000"/>
            <a:headEnd type="none" w="med" len="med"/>
            <a:tailEnd type="none" w="med" len="med"/>
          </a:ln>
        </p:spPr>
      </p:cxnSp>
      <p:sp>
        <p:nvSpPr>
          <p:cNvPr id="207" name="Google Shape;207;p12"/>
          <p:cNvSpPr txBox="1"/>
          <p:nvPr/>
        </p:nvSpPr>
        <p:spPr>
          <a:xfrm>
            <a:off x="6053137" y="568325"/>
            <a:ext cx="259238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Emotive language</a:t>
            </a:r>
            <a:endParaRPr/>
          </a:p>
        </p:txBody>
      </p:sp>
      <p:cxnSp>
        <p:nvCxnSpPr>
          <p:cNvPr id="208" name="Google Shape;208;p12"/>
          <p:cNvCxnSpPr/>
          <p:nvPr/>
        </p:nvCxnSpPr>
        <p:spPr>
          <a:xfrm flipH="1">
            <a:off x="5873750" y="1079500"/>
            <a:ext cx="395287" cy="1914525"/>
          </a:xfrm>
          <a:prstGeom prst="straightConnector1">
            <a:avLst/>
          </a:prstGeom>
          <a:noFill/>
          <a:ln w="28575" cap="flat" cmpd="sng">
            <a:solidFill>
              <a:srgbClr val="FF0000"/>
            </a:solidFill>
            <a:prstDash val="solid"/>
            <a:miter lim="800000"/>
            <a:headEnd type="none" w="med" len="med"/>
            <a:tailEnd type="triangle" w="med" len="med"/>
          </a:ln>
        </p:spPr>
      </p:cxnSp>
      <p:sp>
        <p:nvSpPr>
          <p:cNvPr id="209" name="Google Shape;209;p12"/>
          <p:cNvSpPr txBox="1"/>
          <p:nvPr/>
        </p:nvSpPr>
        <p:spPr>
          <a:xfrm>
            <a:off x="4373562" y="6324600"/>
            <a:ext cx="32416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Rhetorical questions</a:t>
            </a:r>
            <a:endParaRPr/>
          </a:p>
        </p:txBody>
      </p:sp>
      <p:cxnSp>
        <p:nvCxnSpPr>
          <p:cNvPr id="210" name="Google Shape;210;p12"/>
          <p:cNvCxnSpPr/>
          <p:nvPr/>
        </p:nvCxnSpPr>
        <p:spPr>
          <a:xfrm rot="10800000">
            <a:off x="3705225" y="5556250"/>
            <a:ext cx="668337" cy="952500"/>
          </a:xfrm>
          <a:prstGeom prst="straightConnector1">
            <a:avLst/>
          </a:prstGeom>
          <a:noFill/>
          <a:ln w="28575" cap="flat" cmpd="sng">
            <a:solidFill>
              <a:srgbClr val="FF0000"/>
            </a:solidFill>
            <a:prstDash val="solid"/>
            <a:miter lim="800000"/>
            <a:headEnd type="none" w="med" len="med"/>
            <a:tailEnd type="triangle" w="med" len="med"/>
          </a:ln>
        </p:spPr>
      </p:cxnSp>
      <p:cxnSp>
        <p:nvCxnSpPr>
          <p:cNvPr id="211" name="Google Shape;211;p12"/>
          <p:cNvCxnSpPr/>
          <p:nvPr/>
        </p:nvCxnSpPr>
        <p:spPr>
          <a:xfrm rot="10800000">
            <a:off x="3773487" y="5248275"/>
            <a:ext cx="600075" cy="1260475"/>
          </a:xfrm>
          <a:prstGeom prst="straightConnector1">
            <a:avLst/>
          </a:prstGeom>
          <a:noFill/>
          <a:ln w="28575" cap="flat" cmpd="sng">
            <a:solidFill>
              <a:srgbClr val="FF0000"/>
            </a:solidFill>
            <a:prstDash val="solid"/>
            <a:miter lim="800000"/>
            <a:headEnd type="none" w="med" len="med"/>
            <a:tailEnd type="triangle" w="med" len="med"/>
          </a:ln>
        </p:spPr>
      </p:cxnSp>
      <p:sp>
        <p:nvSpPr>
          <p:cNvPr id="212" name="Google Shape;212;p12"/>
          <p:cNvSpPr txBox="1"/>
          <p:nvPr/>
        </p:nvSpPr>
        <p:spPr>
          <a:xfrm>
            <a:off x="292100" y="6457950"/>
            <a:ext cx="348138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Personal pronouns</a:t>
            </a:r>
            <a:endParaRPr/>
          </a:p>
        </p:txBody>
      </p:sp>
      <p:cxnSp>
        <p:nvCxnSpPr>
          <p:cNvPr id="213" name="Google Shape;213;p12"/>
          <p:cNvCxnSpPr/>
          <p:nvPr/>
        </p:nvCxnSpPr>
        <p:spPr>
          <a:xfrm rot="10800000" flipH="1">
            <a:off x="2033587" y="5248275"/>
            <a:ext cx="434975" cy="1209675"/>
          </a:xfrm>
          <a:prstGeom prst="straightConnector1">
            <a:avLst/>
          </a:prstGeom>
          <a:noFill/>
          <a:ln w="28575" cap="flat" cmpd="sng">
            <a:solidFill>
              <a:srgbClr val="FF0000"/>
            </a:solidFill>
            <a:prstDash val="solid"/>
            <a:miter lim="800000"/>
            <a:headEnd type="none" w="med" len="med"/>
            <a:tailEnd type="triangle" w="med" len="med"/>
          </a:ln>
        </p:spPr>
      </p:cxnSp>
      <p:cxnSp>
        <p:nvCxnSpPr>
          <p:cNvPr id="214" name="Google Shape;214;p12"/>
          <p:cNvCxnSpPr/>
          <p:nvPr/>
        </p:nvCxnSpPr>
        <p:spPr>
          <a:xfrm rot="10800000">
            <a:off x="1751012" y="5503862"/>
            <a:ext cx="282575" cy="954087"/>
          </a:xfrm>
          <a:prstGeom prst="straightConnector1">
            <a:avLst/>
          </a:prstGeom>
          <a:noFill/>
          <a:ln w="28575" cap="flat" cmpd="sng">
            <a:solidFill>
              <a:srgbClr val="FF0000"/>
            </a:solidFill>
            <a:prstDash val="solid"/>
            <a:miter lim="800000"/>
            <a:headEnd type="none" w="med" len="med"/>
            <a:tailEnd type="triangle" w="med" len="med"/>
          </a:ln>
        </p:spPr>
      </p:cxnSp>
      <p:cxnSp>
        <p:nvCxnSpPr>
          <p:cNvPr id="215" name="Google Shape;215;p12"/>
          <p:cNvCxnSpPr/>
          <p:nvPr/>
        </p:nvCxnSpPr>
        <p:spPr>
          <a:xfrm>
            <a:off x="6269037" y="1109662"/>
            <a:ext cx="0" cy="2193925"/>
          </a:xfrm>
          <a:prstGeom prst="straightConnector1">
            <a:avLst/>
          </a:prstGeom>
          <a:noFill/>
          <a:ln w="28575" cap="flat" cmpd="sng">
            <a:solidFill>
              <a:srgbClr val="FF0000"/>
            </a:solidFill>
            <a:prstDash val="solid"/>
            <a:miter lim="800000"/>
            <a:headEnd type="none" w="med" len="med"/>
            <a:tailEnd type="triangle" w="med" len="med"/>
          </a:ln>
        </p:spPr>
      </p:cxnSp>
      <p:cxnSp>
        <p:nvCxnSpPr>
          <p:cNvPr id="216" name="Google Shape;216;p12"/>
          <p:cNvCxnSpPr/>
          <p:nvPr/>
        </p:nvCxnSpPr>
        <p:spPr>
          <a:xfrm>
            <a:off x="4937125" y="3503612"/>
            <a:ext cx="1331912" cy="0"/>
          </a:xfrm>
          <a:prstGeom prst="straightConnector1">
            <a:avLst/>
          </a:prstGeom>
          <a:noFill/>
          <a:ln w="19050" cap="flat" cmpd="sng">
            <a:solidFill>
              <a:srgbClr val="FF0000"/>
            </a:solidFill>
            <a:prstDash val="solid"/>
            <a:miter lim="800000"/>
            <a:headEnd type="none" w="med" len="med"/>
            <a:tailEnd type="none" w="med" len="med"/>
          </a:ln>
        </p:spPr>
      </p:cxnSp>
      <p:sp>
        <p:nvSpPr>
          <p:cNvPr id="217" name="Google Shape;217;p12"/>
          <p:cNvSpPr txBox="1"/>
          <p:nvPr/>
        </p:nvSpPr>
        <p:spPr>
          <a:xfrm>
            <a:off x="1876425" y="752475"/>
            <a:ext cx="39973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Repetition of the idea of ‘everywhere’</a:t>
            </a:r>
            <a:endParaRPr/>
          </a:p>
        </p:txBody>
      </p:sp>
      <p:cxnSp>
        <p:nvCxnSpPr>
          <p:cNvPr id="218" name="Google Shape;218;p12"/>
          <p:cNvCxnSpPr/>
          <p:nvPr/>
        </p:nvCxnSpPr>
        <p:spPr>
          <a:xfrm>
            <a:off x="2487612" y="1141412"/>
            <a:ext cx="325437" cy="2222500"/>
          </a:xfrm>
          <a:prstGeom prst="straightConnector1">
            <a:avLst/>
          </a:prstGeom>
          <a:noFill/>
          <a:ln w="28575" cap="flat" cmpd="sng">
            <a:solidFill>
              <a:srgbClr val="FF0000"/>
            </a:solidFill>
            <a:prstDash val="solid"/>
            <a:miter lim="800000"/>
            <a:headEnd type="none" w="med" len="med"/>
            <a:tailEnd type="triangle" w="med" len="med"/>
          </a:ln>
        </p:spPr>
      </p:cxnSp>
      <p:cxnSp>
        <p:nvCxnSpPr>
          <p:cNvPr id="219" name="Google Shape;219;p12"/>
          <p:cNvCxnSpPr/>
          <p:nvPr/>
        </p:nvCxnSpPr>
        <p:spPr>
          <a:xfrm flipH="1">
            <a:off x="1541462" y="1246187"/>
            <a:ext cx="868362" cy="2405062"/>
          </a:xfrm>
          <a:prstGeom prst="straightConnector1">
            <a:avLst/>
          </a:prstGeom>
          <a:noFill/>
          <a:ln w="28575" cap="flat" cmpd="sng">
            <a:solidFill>
              <a:srgbClr val="FF0000"/>
            </a:solidFill>
            <a:prstDash val="solid"/>
            <a:miter lim="800000"/>
            <a:headEnd type="none" w="med" len="med"/>
            <a:tailEnd type="triangle" w="med" len="med"/>
          </a:ln>
        </p:spPr>
      </p:cxnSp>
      <p:sp>
        <p:nvSpPr>
          <p:cNvPr id="220" name="Google Shape;220;p12"/>
          <p:cNvSpPr txBox="1"/>
          <p:nvPr/>
        </p:nvSpPr>
        <p:spPr>
          <a:xfrm>
            <a:off x="0" y="4762"/>
            <a:ext cx="93249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300"/>
              <a:buFont typeface="Calibri"/>
              <a:buNone/>
            </a:pPr>
            <a:r>
              <a:rPr lang="en-US" sz="2300" b="1" i="0" u="none">
                <a:solidFill>
                  <a:srgbClr val="7030A0"/>
                </a:solidFill>
                <a:latin typeface="Calibri"/>
                <a:ea typeface="Calibri"/>
                <a:cs typeface="Calibri"/>
                <a:sym typeface="Calibri"/>
              </a:rPr>
              <a:t>Here are some of the strategies that have been used by Ochen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Calibri"/>
              <a:buNone/>
            </a:pPr>
            <a:r>
              <a:rPr lang="en-US" sz="4400" b="1" i="0" u="none">
                <a:solidFill>
                  <a:schemeClr val="dk2"/>
                </a:solidFill>
                <a:latin typeface="Calibri"/>
                <a:ea typeface="Calibri"/>
                <a:cs typeface="Calibri"/>
                <a:sym typeface="Calibri"/>
              </a:rPr>
              <a:t>Social Stigma</a:t>
            </a:r>
            <a:endParaRPr/>
          </a:p>
        </p:txBody>
      </p:sp>
      <p:sp>
        <p:nvSpPr>
          <p:cNvPr id="226" name="Google Shape;226;p1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https://www.youtube.com/watch?v=MQcN5DtMT-0</a:t>
            </a:r>
            <a:endParaRPr/>
          </a:p>
          <a:p>
            <a:pPr marL="342900" marR="0" lvl="0" indent="-342900" algn="l" rtl="0">
              <a:lnSpc>
                <a:spcPct val="100000"/>
              </a:lnSpc>
              <a:spcBef>
                <a:spcPts val="64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Watch the video attached which demonstrates the social stigma that millions of children living on the streets experience everyday.</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What persuasive writing technique is used at the very end of the video?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The personal pronoun in the sentence is highlighted</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‘change starts when </a:t>
            </a:r>
            <a:r>
              <a:rPr lang="en-US" sz="3200" b="0" i="0" u="none">
                <a:solidFill>
                  <a:srgbClr val="00B0F0"/>
                </a:solidFill>
                <a:latin typeface="Calibri"/>
                <a:ea typeface="Calibri"/>
                <a:cs typeface="Calibri"/>
                <a:sym typeface="Calibri"/>
              </a:rPr>
              <a:t>you</a:t>
            </a:r>
            <a:r>
              <a:rPr lang="en-US" sz="3200" b="0" i="0" u="none">
                <a:solidFill>
                  <a:schemeClr val="dk1"/>
                </a:solidFill>
                <a:latin typeface="Calibri"/>
                <a:ea typeface="Calibri"/>
                <a:cs typeface="Calibri"/>
                <a:sym typeface="Calibri"/>
              </a:rPr>
              <a:t> choose to care’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sp>
        <p:nvSpPr>
          <p:cNvPr id="237" name="Google Shape;237;p1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6"/>
          <p:cNvPicPr preferRelativeResize="0"/>
          <p:nvPr/>
        </p:nvPicPr>
        <p:blipFill rotWithShape="1">
          <a:blip r:embed="rId3">
            <a:alphaModFix/>
          </a:blip>
          <a:srcRect/>
          <a:stretch/>
        </p:blipFill>
        <p:spPr>
          <a:xfrm>
            <a:off x="-31750" y="5580062"/>
            <a:ext cx="1579562" cy="1277937"/>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1547812" y="5327650"/>
            <a:ext cx="2303462" cy="1528762"/>
          </a:xfrm>
          <a:prstGeom prst="rect">
            <a:avLst/>
          </a:prstGeom>
          <a:noFill/>
          <a:ln>
            <a:noFill/>
          </a:ln>
        </p:spPr>
      </p:pic>
      <p:pic>
        <p:nvPicPr>
          <p:cNvPr id="245" name="Google Shape;245;p16"/>
          <p:cNvPicPr preferRelativeResize="0"/>
          <p:nvPr/>
        </p:nvPicPr>
        <p:blipFill rotWithShape="1">
          <a:blip r:embed="rId5">
            <a:alphaModFix/>
          </a:blip>
          <a:srcRect/>
          <a:stretch/>
        </p:blipFill>
        <p:spPr>
          <a:xfrm>
            <a:off x="4452937" y="-11112"/>
            <a:ext cx="1231900" cy="1844675"/>
          </a:xfrm>
          <a:prstGeom prst="rect">
            <a:avLst/>
          </a:prstGeom>
          <a:noFill/>
          <a:ln>
            <a:noFill/>
          </a:ln>
        </p:spPr>
      </p:pic>
      <p:pic>
        <p:nvPicPr>
          <p:cNvPr id="246" name="Google Shape;246;p16"/>
          <p:cNvPicPr preferRelativeResize="0"/>
          <p:nvPr/>
        </p:nvPicPr>
        <p:blipFill rotWithShape="1">
          <a:blip r:embed="rId6">
            <a:alphaModFix/>
          </a:blip>
          <a:srcRect/>
          <a:stretch/>
        </p:blipFill>
        <p:spPr>
          <a:xfrm>
            <a:off x="5656262" y="0"/>
            <a:ext cx="2259012" cy="1477962"/>
          </a:xfrm>
          <a:prstGeom prst="rect">
            <a:avLst/>
          </a:prstGeom>
          <a:noFill/>
          <a:ln>
            <a:noFill/>
          </a:ln>
        </p:spPr>
      </p:pic>
      <p:pic>
        <p:nvPicPr>
          <p:cNvPr id="247" name="Google Shape;247;p16"/>
          <p:cNvPicPr preferRelativeResize="0"/>
          <p:nvPr/>
        </p:nvPicPr>
        <p:blipFill rotWithShape="1">
          <a:blip r:embed="rId7">
            <a:alphaModFix/>
          </a:blip>
          <a:srcRect/>
          <a:stretch/>
        </p:blipFill>
        <p:spPr>
          <a:xfrm>
            <a:off x="2051050" y="-22225"/>
            <a:ext cx="2419350" cy="1700212"/>
          </a:xfrm>
          <a:prstGeom prst="rect">
            <a:avLst/>
          </a:prstGeom>
          <a:noFill/>
          <a:ln>
            <a:noFill/>
          </a:ln>
        </p:spPr>
      </p:pic>
      <p:pic>
        <p:nvPicPr>
          <p:cNvPr id="248" name="Google Shape;248;p16"/>
          <p:cNvPicPr preferRelativeResize="0"/>
          <p:nvPr/>
        </p:nvPicPr>
        <p:blipFill rotWithShape="1">
          <a:blip r:embed="rId8">
            <a:alphaModFix/>
          </a:blip>
          <a:srcRect/>
          <a:stretch/>
        </p:blipFill>
        <p:spPr>
          <a:xfrm>
            <a:off x="0" y="-9525"/>
            <a:ext cx="2051050" cy="1538287"/>
          </a:xfrm>
          <a:prstGeom prst="rect">
            <a:avLst/>
          </a:prstGeom>
          <a:noFill/>
          <a:ln>
            <a:noFill/>
          </a:ln>
        </p:spPr>
      </p:pic>
      <p:pic>
        <p:nvPicPr>
          <p:cNvPr id="249" name="Google Shape;249;p16"/>
          <p:cNvPicPr preferRelativeResize="0"/>
          <p:nvPr/>
        </p:nvPicPr>
        <p:blipFill rotWithShape="1">
          <a:blip r:embed="rId9">
            <a:alphaModFix/>
          </a:blip>
          <a:srcRect/>
          <a:stretch/>
        </p:blipFill>
        <p:spPr>
          <a:xfrm>
            <a:off x="5265737" y="5376862"/>
            <a:ext cx="2232025" cy="1481137"/>
          </a:xfrm>
          <a:prstGeom prst="rect">
            <a:avLst/>
          </a:prstGeom>
          <a:noFill/>
          <a:ln>
            <a:noFill/>
          </a:ln>
        </p:spPr>
      </p:pic>
      <p:pic>
        <p:nvPicPr>
          <p:cNvPr id="250" name="Google Shape;250;p16" descr="P1020459"/>
          <p:cNvPicPr preferRelativeResize="0"/>
          <p:nvPr/>
        </p:nvPicPr>
        <p:blipFill rotWithShape="1">
          <a:blip r:embed="rId10">
            <a:alphaModFix/>
          </a:blip>
          <a:srcRect/>
          <a:stretch/>
        </p:blipFill>
        <p:spPr>
          <a:xfrm>
            <a:off x="3708400" y="4797425"/>
            <a:ext cx="1633537" cy="2060575"/>
          </a:xfrm>
          <a:prstGeom prst="rect">
            <a:avLst/>
          </a:prstGeom>
          <a:noFill/>
          <a:ln>
            <a:noFill/>
          </a:ln>
        </p:spPr>
      </p:pic>
      <p:pic>
        <p:nvPicPr>
          <p:cNvPr id="251" name="Google Shape;251;p16" descr="IMGP4490"/>
          <p:cNvPicPr preferRelativeResize="0"/>
          <p:nvPr/>
        </p:nvPicPr>
        <p:blipFill rotWithShape="1">
          <a:blip r:embed="rId11">
            <a:alphaModFix/>
          </a:blip>
          <a:srcRect/>
          <a:stretch/>
        </p:blipFill>
        <p:spPr>
          <a:xfrm>
            <a:off x="7459662" y="4724400"/>
            <a:ext cx="1684337" cy="2133600"/>
          </a:xfrm>
          <a:prstGeom prst="rect">
            <a:avLst/>
          </a:prstGeom>
          <a:noFill/>
          <a:ln>
            <a:noFill/>
          </a:ln>
        </p:spPr>
      </p:pic>
      <p:pic>
        <p:nvPicPr>
          <p:cNvPr id="252" name="Google Shape;252;p16"/>
          <p:cNvPicPr preferRelativeResize="0"/>
          <p:nvPr/>
        </p:nvPicPr>
        <p:blipFill rotWithShape="1">
          <a:blip r:embed="rId12">
            <a:alphaModFix/>
          </a:blip>
          <a:srcRect/>
          <a:stretch/>
        </p:blipFill>
        <p:spPr>
          <a:xfrm>
            <a:off x="7915275" y="-22225"/>
            <a:ext cx="1228725" cy="1825625"/>
          </a:xfrm>
          <a:prstGeom prst="rect">
            <a:avLst/>
          </a:prstGeom>
          <a:noFill/>
          <a:ln>
            <a:noFill/>
          </a:ln>
        </p:spPr>
      </p:pic>
      <p:sp>
        <p:nvSpPr>
          <p:cNvPr id="253" name="Google Shape;253;p16"/>
          <p:cNvSpPr txBox="1"/>
          <p:nvPr/>
        </p:nvSpPr>
        <p:spPr>
          <a:xfrm>
            <a:off x="395287" y="2424112"/>
            <a:ext cx="8062912"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5400"/>
              <a:buFont typeface="Arial"/>
              <a:buNone/>
            </a:pPr>
            <a:r>
              <a:rPr lang="en-US" sz="5400" b="0" i="0" u="none">
                <a:solidFill>
                  <a:schemeClr val="dk2"/>
                </a:solidFill>
                <a:latin typeface="Arial"/>
                <a:ea typeface="Arial"/>
                <a:cs typeface="Arial"/>
                <a:sym typeface="Arial"/>
              </a:rPr>
              <a:t>KS3 Speech Writing and S.A.L.V.E International</a:t>
            </a:r>
            <a:endParaRPr/>
          </a:p>
          <a:p>
            <a:pPr marL="0" marR="0" lvl="0" indent="0" algn="ctr" rtl="0">
              <a:lnSpc>
                <a:spcPct val="100000"/>
              </a:lnSpc>
              <a:spcBef>
                <a:spcPts val="0"/>
              </a:spcBef>
              <a:spcAft>
                <a:spcPts val="0"/>
              </a:spcAft>
              <a:buClr>
                <a:schemeClr val="dk2"/>
              </a:buClr>
              <a:buSzPts val="5400"/>
              <a:buFont typeface="Arial"/>
              <a:buNone/>
            </a:pPr>
            <a:r>
              <a:rPr lang="en-US" sz="5400" b="0" i="0" u="none">
                <a:solidFill>
                  <a:schemeClr val="dk2"/>
                </a:solidFill>
                <a:latin typeface="Arial"/>
                <a:ea typeface="Arial"/>
                <a:cs typeface="Arial"/>
                <a:sym typeface="Arial"/>
              </a:rPr>
              <a:t>Lesson 2</a:t>
            </a:r>
            <a:endParaRPr/>
          </a:p>
        </p:txBody>
      </p:sp>
      <p:pic>
        <p:nvPicPr>
          <p:cNvPr id="254" name="Google Shape;254;p16" descr="A drawing of a face&#10;&#10;Description automatically generated"/>
          <p:cNvPicPr preferRelativeResize="0"/>
          <p:nvPr/>
        </p:nvPicPr>
        <p:blipFill rotWithShape="1">
          <a:blip r:embed="rId13">
            <a:alphaModFix/>
          </a:blip>
          <a:srcRect/>
          <a:stretch/>
        </p:blipFill>
        <p:spPr>
          <a:xfrm>
            <a:off x="23812" y="3797300"/>
            <a:ext cx="1476375" cy="17002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179387" y="274637"/>
            <a:ext cx="878522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Let's see what you’ve learnt so far</a:t>
            </a:r>
            <a:endParaRPr/>
          </a:p>
        </p:txBody>
      </p:sp>
      <p:sp>
        <p:nvSpPr>
          <p:cNvPr id="260" name="Google Shape;260;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Thumbs up = true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Thumbs down = false</a:t>
            </a:r>
            <a:endParaRPr/>
          </a:p>
        </p:txBody>
      </p:sp>
      <p:pic>
        <p:nvPicPr>
          <p:cNvPr id="261" name="Google Shape;261;p17" descr="A drawing of a face&#10;&#10;Description automatically generated"/>
          <p:cNvPicPr preferRelativeResize="0"/>
          <p:nvPr/>
        </p:nvPicPr>
        <p:blipFill rotWithShape="1">
          <a:blip r:embed="rId3">
            <a:alphaModFix/>
          </a:blip>
          <a:srcRect/>
          <a:stretch/>
        </p:blipFill>
        <p:spPr>
          <a:xfrm>
            <a:off x="7667625" y="5162550"/>
            <a:ext cx="1476375" cy="1700212"/>
          </a:xfrm>
          <a:prstGeom prst="rect">
            <a:avLst/>
          </a:prstGeom>
          <a:noFill/>
          <a:ln>
            <a:noFill/>
          </a:ln>
        </p:spPr>
      </p:pic>
      <p:pic>
        <p:nvPicPr>
          <p:cNvPr id="262" name="Google Shape;262;p17" descr="A clock that is on some time in the dark&#10;&#10;Description automatically generated"/>
          <p:cNvPicPr preferRelativeResize="0"/>
          <p:nvPr/>
        </p:nvPicPr>
        <p:blipFill rotWithShape="1">
          <a:blip r:embed="rId4">
            <a:alphaModFix/>
          </a:blip>
          <a:srcRect/>
          <a:stretch/>
        </p:blipFill>
        <p:spPr>
          <a:xfrm>
            <a:off x="5526087" y="1417637"/>
            <a:ext cx="3136900" cy="20939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
        <p:nvSpPr>
          <p:cNvPr id="268" name="Google Shape;268;p1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Approximately 300 children live on the streets of Jinja</a:t>
            </a:r>
            <a:endParaRPr/>
          </a:p>
        </p:txBody>
      </p:sp>
      <p:pic>
        <p:nvPicPr>
          <p:cNvPr id="269" name="Google Shape;269;p18"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Approximately 300 children live on the streets of Jinja</a:t>
            </a:r>
            <a:endParaRPr/>
          </a:p>
        </p:txBody>
      </p:sp>
      <p:pic>
        <p:nvPicPr>
          <p:cNvPr id="275" name="Google Shape;275;p19"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276" name="Google Shape;276;p19" descr="A clock that is on some time in the dark&#10;&#10;Description automatically generated"/>
          <p:cNvPicPr preferRelativeResize="0"/>
          <p:nvPr/>
        </p:nvPicPr>
        <p:blipFill rotWithShape="1">
          <a:blip r:embed="rId4">
            <a:alphaModFix/>
          </a:blip>
          <a:srcRect l="47629" t="-24" b="1"/>
          <a:stretch/>
        </p:blipFill>
        <p:spPr>
          <a:xfrm>
            <a:off x="6156325" y="2381250"/>
            <a:ext cx="1643062" cy="2095500"/>
          </a:xfrm>
          <a:prstGeom prst="rect">
            <a:avLst/>
          </a:prstGeom>
          <a:noFill/>
          <a:ln>
            <a:noFill/>
          </a:ln>
        </p:spPr>
      </p:pic>
      <p:sp>
        <p:nvSpPr>
          <p:cNvPr id="277" name="Google Shape;277;p19"/>
          <p:cNvSpPr txBox="1"/>
          <p:nvPr/>
        </p:nvSpPr>
        <p:spPr>
          <a:xfrm>
            <a:off x="457200" y="3645024"/>
            <a:ext cx="541094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Calibri"/>
              <a:buNone/>
            </a:pPr>
            <a:r>
              <a:rPr lang="en-US" sz="3200" b="0" i="0" u="none" strike="noStrike" cap="none">
                <a:solidFill>
                  <a:srgbClr val="7030A0"/>
                </a:solidFill>
                <a:latin typeface="Calibri"/>
                <a:ea typeface="Calibri"/>
                <a:cs typeface="Calibri"/>
                <a:sym typeface="Calibri"/>
              </a:rPr>
              <a:t>Approximately </a:t>
            </a:r>
            <a:r>
              <a:rPr lang="en-US" sz="3200" b="0" i="0" u="none" strike="noStrike" cap="none">
                <a:solidFill>
                  <a:srgbClr val="7030A0"/>
                </a:solidFill>
                <a:highlight>
                  <a:srgbClr val="FFFF00"/>
                </a:highlight>
                <a:latin typeface="Calibri"/>
                <a:ea typeface="Calibri"/>
                <a:cs typeface="Calibri"/>
                <a:sym typeface="Calibri"/>
              </a:rPr>
              <a:t>600</a:t>
            </a:r>
            <a:r>
              <a:rPr lang="en-US" sz="3200" b="0" i="0" u="none" strike="noStrike" cap="none">
                <a:solidFill>
                  <a:srgbClr val="7030A0"/>
                </a:solidFill>
                <a:latin typeface="Calibri"/>
                <a:ea typeface="Calibri"/>
                <a:cs typeface="Calibri"/>
                <a:sym typeface="Calibri"/>
              </a:rPr>
              <a:t> children</a:t>
            </a:r>
            <a:endParaRPr/>
          </a:p>
        </p:txBody>
      </p:sp>
      <p:sp>
        <p:nvSpPr>
          <p:cNvPr id="278" name="Google Shape;278;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body" idx="1"/>
          </p:nvPr>
        </p:nvSpPr>
        <p:spPr>
          <a:xfrm>
            <a:off x="5651500" y="0"/>
            <a:ext cx="3492500" cy="6858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      S.A.L.V.E International </a:t>
            </a:r>
            <a:r>
              <a:rPr lang="en-US" sz="3600" b="0" i="0" u="none">
                <a:solidFill>
                  <a:schemeClr val="dk1"/>
                </a:solidFill>
                <a:latin typeface="Calibri"/>
                <a:ea typeface="Calibri"/>
                <a:cs typeface="Calibri"/>
                <a:sym typeface="Calibri"/>
              </a:rPr>
              <a:t>is a charity that works with children living on the streets in Uganda.  </a:t>
            </a:r>
            <a:endParaRPr/>
          </a:p>
          <a:p>
            <a:pPr marL="342900" lvl="0" indent="-342900" algn="l" rtl="0">
              <a:lnSpc>
                <a:spcPct val="100000"/>
              </a:lnSpc>
              <a:spcBef>
                <a:spcPts val="72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  We believe that no child should call the streets home.</a:t>
            </a:r>
            <a:endParaRPr/>
          </a:p>
          <a:p>
            <a:pPr marL="342900" lvl="0" indent="-114300" algn="l" rtl="0">
              <a:spcBef>
                <a:spcPts val="720"/>
              </a:spcBef>
              <a:spcAft>
                <a:spcPts val="0"/>
              </a:spcAft>
              <a:buClr>
                <a:schemeClr val="dk1"/>
              </a:buClr>
              <a:buSzPts val="3600"/>
              <a:buFont typeface="Arial"/>
              <a:buNone/>
            </a:pPr>
            <a:endParaRPr sz="3600" b="0" i="0" u="none">
              <a:solidFill>
                <a:schemeClr val="dk1"/>
              </a:solidFill>
              <a:latin typeface="Calibri"/>
              <a:ea typeface="Calibri"/>
              <a:cs typeface="Calibri"/>
              <a:sym typeface="Calibri"/>
            </a:endParaRPr>
          </a:p>
        </p:txBody>
      </p:sp>
      <p:pic>
        <p:nvPicPr>
          <p:cNvPr id="107" name="Google Shape;107;p2" descr="ugafrica"/>
          <p:cNvPicPr preferRelativeResize="0"/>
          <p:nvPr/>
        </p:nvPicPr>
        <p:blipFill rotWithShape="1">
          <a:blip r:embed="rId3">
            <a:alphaModFix/>
          </a:blip>
          <a:srcRect/>
          <a:stretch/>
        </p:blipFill>
        <p:spPr>
          <a:xfrm>
            <a:off x="-123825" y="-26987"/>
            <a:ext cx="5900737" cy="6858000"/>
          </a:xfrm>
          <a:prstGeom prst="rect">
            <a:avLst/>
          </a:prstGeom>
          <a:noFill/>
          <a:ln>
            <a:noFill/>
          </a:ln>
        </p:spPr>
      </p:pic>
      <p:pic>
        <p:nvPicPr>
          <p:cNvPr id="108" name="Google Shape;108;p2" descr="A drawing of a face&#10;&#10;Description automatically generated"/>
          <p:cNvPicPr preferRelativeResize="0"/>
          <p:nvPr/>
        </p:nvPicPr>
        <p:blipFill rotWithShape="1">
          <a:blip r:embed="rId4">
            <a:alphaModFix/>
          </a:blip>
          <a:srcRect/>
          <a:stretch/>
        </p:blipFill>
        <p:spPr>
          <a:xfrm>
            <a:off x="-107950" y="5145087"/>
            <a:ext cx="1476375" cy="17002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0"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
        <p:nvSpPr>
          <p:cNvPr id="284" name="Google Shape;284;p20"/>
          <p:cNvSpPr txBox="1"/>
          <p:nvPr/>
        </p:nvSpPr>
        <p:spPr>
          <a:xfrm>
            <a:off x="609600" y="17526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There are approximately 3000 more children earning a living on the streets of Jinja</a:t>
            </a:r>
            <a:endParaRPr/>
          </a:p>
        </p:txBody>
      </p:sp>
      <p:sp>
        <p:nvSpPr>
          <p:cNvPr id="285" name="Google Shape;285;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There are approximately 3000 more children earning a living on the streets of Jinja</a:t>
            </a:r>
            <a:endParaRPr/>
          </a:p>
        </p:txBody>
      </p:sp>
      <p:pic>
        <p:nvPicPr>
          <p:cNvPr id="291" name="Google Shape;291;p21"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292" name="Google Shape;292;p21" descr="A clock that is on some time in the dark&#10;&#10;Description automatically generated"/>
          <p:cNvPicPr preferRelativeResize="0"/>
          <p:nvPr/>
        </p:nvPicPr>
        <p:blipFill rotWithShape="1">
          <a:blip r:embed="rId4">
            <a:alphaModFix/>
          </a:blip>
          <a:srcRect r="45379"/>
          <a:stretch/>
        </p:blipFill>
        <p:spPr>
          <a:xfrm>
            <a:off x="5292725" y="2816225"/>
            <a:ext cx="1712912" cy="2093912"/>
          </a:xfrm>
          <a:prstGeom prst="rect">
            <a:avLst/>
          </a:prstGeom>
          <a:noFill/>
          <a:ln>
            <a:noFill/>
          </a:ln>
        </p:spPr>
      </p:pic>
      <p:sp>
        <p:nvSpPr>
          <p:cNvPr id="293" name="Google Shape;293;p21"/>
          <p:cNvSpPr txBox="1"/>
          <p:nvPr/>
        </p:nvSpPr>
        <p:spPr>
          <a:xfrm>
            <a:off x="684212" y="3141662"/>
            <a:ext cx="4175125" cy="30464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Calibri"/>
              <a:buNone/>
            </a:pPr>
            <a:r>
              <a:rPr lang="en-US" sz="3200" b="0" i="0" u="none">
                <a:solidFill>
                  <a:srgbClr val="7030A0"/>
                </a:solidFill>
                <a:latin typeface="Calibri"/>
                <a:ea typeface="Calibri"/>
                <a:cs typeface="Calibri"/>
                <a:sym typeface="Calibri"/>
              </a:rPr>
              <a:t>These children are not able to go to school and face many dangers when they are on the streets trying to earn money to survive</a:t>
            </a:r>
            <a:endParaRPr/>
          </a:p>
        </p:txBody>
      </p:sp>
      <p:sp>
        <p:nvSpPr>
          <p:cNvPr id="294" name="Google Shape;294;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p:tgtEl>
                                          <p:spTgt spid="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Homeless children in Uganda earn money by searching for plastic bottles and selling them</a:t>
            </a:r>
            <a:endParaRPr/>
          </a:p>
        </p:txBody>
      </p:sp>
      <p:pic>
        <p:nvPicPr>
          <p:cNvPr id="300" name="Google Shape;300;p22"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
        <p:nvSpPr>
          <p:cNvPr id="301" name="Google Shape;301;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Homeless children earn money by searching for plastic bottles and selling them</a:t>
            </a:r>
            <a:endParaRPr/>
          </a:p>
        </p:txBody>
      </p:sp>
      <p:pic>
        <p:nvPicPr>
          <p:cNvPr id="307" name="Google Shape;307;p23"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308" name="Google Shape;308;p23" descr="A clock that is on some time in the dark&#10;&#10;Description automatically generated"/>
          <p:cNvPicPr preferRelativeResize="0"/>
          <p:nvPr/>
        </p:nvPicPr>
        <p:blipFill rotWithShape="1">
          <a:blip r:embed="rId4">
            <a:alphaModFix/>
          </a:blip>
          <a:srcRect r="49495"/>
          <a:stretch/>
        </p:blipFill>
        <p:spPr>
          <a:xfrm>
            <a:off x="3276600" y="3087687"/>
            <a:ext cx="1582737" cy="2093912"/>
          </a:xfrm>
          <a:prstGeom prst="rect">
            <a:avLst/>
          </a:prstGeom>
          <a:noFill/>
          <a:ln>
            <a:noFill/>
          </a:ln>
        </p:spPr>
      </p:pic>
      <p:sp>
        <p:nvSpPr>
          <p:cNvPr id="309" name="Google Shape;309;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
        <p:nvSpPr>
          <p:cNvPr id="310" name="Google Shape;310;p23"/>
          <p:cNvSpPr txBox="1"/>
          <p:nvPr/>
        </p:nvSpPr>
        <p:spPr>
          <a:xfrm>
            <a:off x="4972050" y="3357562"/>
            <a:ext cx="4175125" cy="1076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Calibri"/>
              <a:buNone/>
            </a:pPr>
            <a:r>
              <a:rPr lang="en-US" sz="3200" b="0" i="0" u="none">
                <a:solidFill>
                  <a:srgbClr val="7030A0"/>
                </a:solidFill>
                <a:latin typeface="Calibri"/>
                <a:ea typeface="Calibri"/>
                <a:cs typeface="Calibri"/>
                <a:sym typeface="Calibri"/>
              </a:rPr>
              <a:t>They are the local recycling system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Homeless children in Jinja usually don’t form strong bonds with other children</a:t>
            </a:r>
            <a:endParaRPr/>
          </a:p>
        </p:txBody>
      </p:sp>
      <p:pic>
        <p:nvPicPr>
          <p:cNvPr id="316" name="Google Shape;316;p24"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
        <p:nvSpPr>
          <p:cNvPr id="317" name="Google Shape;31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Homeless children in Jinja usually don’t form strong bonds with other children</a:t>
            </a:r>
            <a:endParaRPr/>
          </a:p>
        </p:txBody>
      </p:sp>
      <p:pic>
        <p:nvPicPr>
          <p:cNvPr id="323" name="Google Shape;323;p25"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324" name="Google Shape;324;p25" descr="A clock that is on some time in the dark&#10;&#10;Description automatically generated"/>
          <p:cNvPicPr preferRelativeResize="0"/>
          <p:nvPr/>
        </p:nvPicPr>
        <p:blipFill rotWithShape="1">
          <a:blip r:embed="rId4">
            <a:alphaModFix/>
          </a:blip>
          <a:srcRect l="47629" t="-24" b="1"/>
          <a:stretch/>
        </p:blipFill>
        <p:spPr>
          <a:xfrm>
            <a:off x="6010275" y="2816225"/>
            <a:ext cx="1643062" cy="2093912"/>
          </a:xfrm>
          <a:prstGeom prst="rect">
            <a:avLst/>
          </a:prstGeom>
          <a:noFill/>
          <a:ln>
            <a:noFill/>
          </a:ln>
        </p:spPr>
      </p:pic>
      <p:sp>
        <p:nvSpPr>
          <p:cNvPr id="325" name="Google Shape;325;p25"/>
          <p:cNvSpPr txBox="1"/>
          <p:nvPr/>
        </p:nvSpPr>
        <p:spPr>
          <a:xfrm>
            <a:off x="1042987" y="3213100"/>
            <a:ext cx="4537075" cy="30464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Calibri"/>
              <a:buNone/>
            </a:pPr>
            <a:r>
              <a:rPr lang="en-US" sz="3200" b="0" i="0" u="none">
                <a:solidFill>
                  <a:srgbClr val="7030A0"/>
                </a:solidFill>
                <a:latin typeface="Calibri"/>
                <a:ea typeface="Calibri"/>
                <a:cs typeface="Calibri"/>
                <a:sym typeface="Calibri"/>
              </a:rPr>
              <a:t>Children form strong friendships with each other this helps them keep safe and they enjoy playing together when they can</a:t>
            </a:r>
            <a:endParaRPr/>
          </a:p>
        </p:txBody>
      </p:sp>
      <p:sp>
        <p:nvSpPr>
          <p:cNvPr id="326" name="Google Shape;326;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anim calcmode="lin" valueType="num">
                                      <p:cBhvr additive="base">
                                        <p:cTn id="7" dur="500"/>
                                        <p:tgtEl>
                                          <p:spTgt spid="3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Homeless children in Jinja are well respected in their communities</a:t>
            </a:r>
            <a:endParaRPr/>
          </a:p>
        </p:txBody>
      </p:sp>
      <p:pic>
        <p:nvPicPr>
          <p:cNvPr id="332" name="Google Shape;332;p26"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
        <p:nvSpPr>
          <p:cNvPr id="333" name="Google Shape;333;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body" idx="1"/>
          </p:nvPr>
        </p:nvSpPr>
        <p:spPr>
          <a:xfrm>
            <a:off x="457200" y="868362"/>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Homeless children in Jinja are well respected in their communities</a:t>
            </a:r>
            <a:endParaRPr/>
          </a:p>
        </p:txBody>
      </p:sp>
      <p:pic>
        <p:nvPicPr>
          <p:cNvPr id="339" name="Google Shape;339;p27"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340" name="Google Shape;340;p27" descr="A clock that is on some time in the dark&#10;&#10;Description automatically generated"/>
          <p:cNvPicPr preferRelativeResize="0"/>
          <p:nvPr/>
        </p:nvPicPr>
        <p:blipFill rotWithShape="1">
          <a:blip r:embed="rId4">
            <a:alphaModFix/>
          </a:blip>
          <a:srcRect l="47629" t="-24" b="1"/>
          <a:stretch/>
        </p:blipFill>
        <p:spPr>
          <a:xfrm>
            <a:off x="6734175" y="2239962"/>
            <a:ext cx="1641475" cy="2095500"/>
          </a:xfrm>
          <a:prstGeom prst="rect">
            <a:avLst/>
          </a:prstGeom>
          <a:noFill/>
          <a:ln>
            <a:noFill/>
          </a:ln>
        </p:spPr>
      </p:pic>
      <p:sp>
        <p:nvSpPr>
          <p:cNvPr id="341" name="Google Shape;341;p27"/>
          <p:cNvSpPr txBox="1"/>
          <p:nvPr/>
        </p:nvSpPr>
        <p:spPr>
          <a:xfrm>
            <a:off x="446087" y="2011362"/>
            <a:ext cx="6288087" cy="4032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Calibri"/>
              <a:buNone/>
            </a:pPr>
            <a:r>
              <a:rPr lang="en-US" sz="3200" b="0" i="0" u="none">
                <a:solidFill>
                  <a:srgbClr val="7030A0"/>
                </a:solidFill>
                <a:latin typeface="Calibri"/>
                <a:ea typeface="Calibri"/>
                <a:cs typeface="Calibri"/>
                <a:sym typeface="Calibri"/>
              </a:rPr>
              <a:t>As we saw from the video at the end of last lesson children who -through no fault of their own- look dirty and untidy are often shunned by society.  </a:t>
            </a:r>
            <a:endParaRPr/>
          </a:p>
          <a:p>
            <a:pPr marL="0" marR="0" lvl="0" indent="0" algn="l" rtl="0">
              <a:lnSpc>
                <a:spcPct val="100000"/>
              </a:lnSpc>
              <a:spcBef>
                <a:spcPts val="0"/>
              </a:spcBef>
              <a:spcAft>
                <a:spcPts val="0"/>
              </a:spcAft>
              <a:buClr>
                <a:schemeClr val="dk1"/>
              </a:buClr>
              <a:buSzPts val="3200"/>
              <a:buFont typeface="Arial"/>
              <a:buNone/>
            </a:pPr>
            <a:endParaRPr sz="3200" b="0" i="0" u="none">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7030A0"/>
              </a:buClr>
              <a:buSzPts val="3200"/>
              <a:buFont typeface="Calibri"/>
              <a:buNone/>
            </a:pPr>
            <a:r>
              <a:rPr lang="en-US" sz="3200" b="0" i="0" u="none">
                <a:solidFill>
                  <a:srgbClr val="7030A0"/>
                </a:solidFill>
                <a:latin typeface="Calibri"/>
                <a:ea typeface="Calibri"/>
                <a:cs typeface="Calibri"/>
                <a:sym typeface="Calibri"/>
              </a:rPr>
              <a:t>There are also lots of unfounded negative stereotypes associated with living on the streets in Jinja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 calcmode="lin" valueType="num">
                                      <p:cBhvr additive="base">
                                        <p:cTn id="7" dur="500"/>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1">
                                            <p:txEl>
                                              <p:pRg st="1" end="1"/>
                                            </p:txEl>
                                          </p:spTgt>
                                        </p:tgtEl>
                                        <p:attrNameLst>
                                          <p:attrName>style.visibility</p:attrName>
                                        </p:attrNameLst>
                                      </p:cBhvr>
                                      <p:to>
                                        <p:strVal val="visible"/>
                                      </p:to>
                                    </p:set>
                                    <p:anim calcmode="lin" valueType="num">
                                      <p:cBhvr additive="base">
                                        <p:cTn id="12" dur="500"/>
                                        <p:tgtEl>
                                          <p:spTgt spid="3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1">
                                            <p:txEl>
                                              <p:pRg st="2" end="2"/>
                                            </p:txEl>
                                          </p:spTgt>
                                        </p:tgtEl>
                                        <p:attrNameLst>
                                          <p:attrName>style.visibility</p:attrName>
                                        </p:attrNameLst>
                                      </p:cBhvr>
                                      <p:to>
                                        <p:strVal val="visible"/>
                                      </p:to>
                                    </p:set>
                                    <p:anim calcmode="lin" valueType="num">
                                      <p:cBhvr additive="base">
                                        <p:cTn id="17" dur="500"/>
                                        <p:tgtEl>
                                          <p:spTgt spid="34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The worst time of day for homeless children is the morning when they wake up feeling hungry</a:t>
            </a:r>
            <a:endParaRPr/>
          </a:p>
        </p:txBody>
      </p:sp>
      <p:pic>
        <p:nvPicPr>
          <p:cNvPr id="347" name="Google Shape;347;p28"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
        <p:nvSpPr>
          <p:cNvPr id="348" name="Google Shape;348;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The worst time of day for homeless children is the morning when they wake up feeling hungry</a:t>
            </a:r>
            <a:endParaRPr/>
          </a:p>
        </p:txBody>
      </p:sp>
      <p:pic>
        <p:nvPicPr>
          <p:cNvPr id="354" name="Google Shape;354;p29"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355" name="Google Shape;355;p29" descr="A clock that is on some time in the dark&#10;&#10;Description automatically generated"/>
          <p:cNvPicPr preferRelativeResize="0"/>
          <p:nvPr/>
        </p:nvPicPr>
        <p:blipFill rotWithShape="1">
          <a:blip r:embed="rId4">
            <a:alphaModFix/>
          </a:blip>
          <a:srcRect l="47629" t="-24" b="1"/>
          <a:stretch/>
        </p:blipFill>
        <p:spPr>
          <a:xfrm>
            <a:off x="6451600" y="2816225"/>
            <a:ext cx="1643062" cy="2093912"/>
          </a:xfrm>
          <a:prstGeom prst="rect">
            <a:avLst/>
          </a:prstGeom>
          <a:noFill/>
          <a:ln>
            <a:noFill/>
          </a:ln>
        </p:spPr>
      </p:pic>
      <p:sp>
        <p:nvSpPr>
          <p:cNvPr id="356" name="Google Shape;356;p29"/>
          <p:cNvSpPr txBox="1"/>
          <p:nvPr/>
        </p:nvSpPr>
        <p:spPr>
          <a:xfrm>
            <a:off x="684212" y="3429000"/>
            <a:ext cx="5040312"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Calibri"/>
              <a:buNone/>
            </a:pPr>
            <a:r>
              <a:rPr lang="en-US" sz="3200" b="0" i="0" u="none">
                <a:solidFill>
                  <a:srgbClr val="7030A0"/>
                </a:solidFill>
                <a:latin typeface="Calibri"/>
                <a:ea typeface="Calibri"/>
                <a:cs typeface="Calibri"/>
                <a:sym typeface="Calibri"/>
              </a:rPr>
              <a:t>Nights are the worst.  Children fear being attacked, and they can get very cold.</a:t>
            </a:r>
            <a:endParaRPr/>
          </a:p>
        </p:txBody>
      </p:sp>
      <p:sp>
        <p:nvSpPr>
          <p:cNvPr id="357" name="Google Shape;357;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p:tgtEl>
                                          <p:spTgt spid="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74612" y="-26987"/>
            <a:ext cx="6659562" cy="6165850"/>
          </a:xfrm>
          <a:prstGeom prst="rect">
            <a:avLst/>
          </a:prstGeom>
          <a:noFill/>
          <a:ln>
            <a:noFill/>
          </a:ln>
        </p:spPr>
      </p:pic>
      <p:sp>
        <p:nvSpPr>
          <p:cNvPr id="115" name="Google Shape;115;p3"/>
          <p:cNvSpPr/>
          <p:nvPr/>
        </p:nvSpPr>
        <p:spPr>
          <a:xfrm>
            <a:off x="4140200" y="3644900"/>
            <a:ext cx="360362" cy="360362"/>
          </a:xfrm>
          <a:prstGeom prst="ellipse">
            <a:avLst/>
          </a:prstGeom>
          <a:noFill/>
          <a:ln w="53975" cap="flat" cmpd="sng">
            <a:solidFill>
              <a:srgbClr val="F352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6" name="Google Shape;116;p3" descr="A drawing of a face&#10;&#10;Description automatically generated"/>
          <p:cNvPicPr preferRelativeResize="0"/>
          <p:nvPr/>
        </p:nvPicPr>
        <p:blipFill rotWithShape="1">
          <a:blip r:embed="rId4">
            <a:alphaModFix/>
          </a:blip>
          <a:srcRect/>
          <a:stretch/>
        </p:blipFill>
        <p:spPr>
          <a:xfrm>
            <a:off x="15875" y="-38100"/>
            <a:ext cx="1476375" cy="1700212"/>
          </a:xfrm>
          <a:prstGeom prst="rect">
            <a:avLst/>
          </a:prstGeom>
          <a:noFill/>
          <a:ln>
            <a:noFill/>
          </a:ln>
        </p:spPr>
      </p:pic>
      <p:sp>
        <p:nvSpPr>
          <p:cNvPr id="117" name="Google Shape;117;p3"/>
          <p:cNvSpPr txBox="1"/>
          <p:nvPr/>
        </p:nvSpPr>
        <p:spPr>
          <a:xfrm>
            <a:off x="6948487" y="812800"/>
            <a:ext cx="1944687" cy="4032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Most of our work is focused in Jinja – a city in the south east of the country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Children who live on the streets have the same potential as all other children</a:t>
            </a:r>
            <a:endParaRPr/>
          </a:p>
        </p:txBody>
      </p:sp>
      <p:pic>
        <p:nvPicPr>
          <p:cNvPr id="363" name="Google Shape;363;p30"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
        <p:nvSpPr>
          <p:cNvPr id="364" name="Google Shape;364;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Children who live on the streets have the same potential as all other children</a:t>
            </a:r>
            <a:endParaRPr/>
          </a:p>
        </p:txBody>
      </p:sp>
      <p:pic>
        <p:nvPicPr>
          <p:cNvPr id="370" name="Google Shape;370;p31"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371" name="Google Shape;371;p31" descr="A clock that is on some time in the dark&#10;&#10;Description automatically generated"/>
          <p:cNvPicPr preferRelativeResize="0"/>
          <p:nvPr/>
        </p:nvPicPr>
        <p:blipFill rotWithShape="1">
          <a:blip r:embed="rId4">
            <a:alphaModFix/>
          </a:blip>
          <a:srcRect r="49495"/>
          <a:stretch/>
        </p:blipFill>
        <p:spPr>
          <a:xfrm>
            <a:off x="7070725" y="2816225"/>
            <a:ext cx="1584325" cy="2093912"/>
          </a:xfrm>
          <a:prstGeom prst="rect">
            <a:avLst/>
          </a:prstGeom>
          <a:noFill/>
          <a:ln>
            <a:noFill/>
          </a:ln>
        </p:spPr>
      </p:pic>
      <p:pic>
        <p:nvPicPr>
          <p:cNvPr id="372" name="Google Shape;372;p31"/>
          <p:cNvPicPr preferRelativeResize="0"/>
          <p:nvPr/>
        </p:nvPicPr>
        <p:blipFill rotWithShape="1">
          <a:blip r:embed="rId5">
            <a:alphaModFix/>
          </a:blip>
          <a:srcRect/>
          <a:stretch/>
        </p:blipFill>
        <p:spPr>
          <a:xfrm>
            <a:off x="304800" y="2730500"/>
            <a:ext cx="6896100" cy="3302000"/>
          </a:xfrm>
          <a:prstGeom prst="rect">
            <a:avLst/>
          </a:prstGeom>
          <a:noFill/>
          <a:ln>
            <a:noFill/>
          </a:ln>
        </p:spPr>
      </p:pic>
      <p:sp>
        <p:nvSpPr>
          <p:cNvPr id="373" name="Google Shape;373;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True or False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2"/>
          <p:cNvSpPr txBox="1">
            <a:spLocks noGrp="1"/>
          </p:cNvSpPr>
          <p:nvPr>
            <p:ph type="body" idx="1"/>
          </p:nvPr>
        </p:nvSpPr>
        <p:spPr>
          <a:xfrm>
            <a:off x="257175" y="3068637"/>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S.A.L.V.E.: </a:t>
            </a:r>
            <a:r>
              <a:rPr lang="en-US" sz="3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https://www.youtube.com/watch?v=J6ikf2HE4yY&amp;feature=youtu.be</a:t>
            </a:r>
            <a:r>
              <a:rPr lang="en-US" sz="3200" b="0" i="0" u="none">
                <a:solidFill>
                  <a:schemeClr val="dk1"/>
                </a:solidFill>
                <a:latin typeface="Calibri"/>
                <a:ea typeface="Calibri"/>
                <a:cs typeface="Calibri"/>
                <a:sym typeface="Calibri"/>
              </a:rPr>
              <a:t> </a:t>
            </a:r>
            <a:endParaRPr/>
          </a:p>
          <a:p>
            <a:pPr marL="0" marR="0" lvl="0" indent="0" algn="l" rtl="0">
              <a:lnSpc>
                <a:spcPct val="100000"/>
              </a:lnSpc>
              <a:spcBef>
                <a:spcPts val="64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During the clip note down as many interventions and programmes run by S.A.L.V.E as you can….</a:t>
            </a:r>
            <a:endParaRPr/>
          </a:p>
        </p:txBody>
      </p:sp>
      <p:sp>
        <p:nvSpPr>
          <p:cNvPr id="379" name="Google Shape;379;p32"/>
          <p:cNvSpPr txBox="1">
            <a:spLocks noGrp="1"/>
          </p:cNvSpPr>
          <p:nvPr>
            <p:ph type="title"/>
          </p:nvPr>
        </p:nvSpPr>
        <p:spPr>
          <a:xfrm>
            <a:off x="284162" y="15573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Calibri"/>
              <a:buNone/>
            </a:pPr>
            <a:r>
              <a:rPr lang="en-US" sz="3200" b="0" i="0" u="none">
                <a:solidFill>
                  <a:schemeClr val="dk2"/>
                </a:solidFill>
                <a:latin typeface="Calibri"/>
                <a:ea typeface="Calibri"/>
                <a:cs typeface="Calibri"/>
                <a:sym typeface="Calibri"/>
              </a:rPr>
              <a:t>We believe in unlocking the potential of children living on the streets.  Here’s some information about how we go about that.</a:t>
            </a:r>
            <a:endParaRPr/>
          </a:p>
        </p:txBody>
      </p:sp>
      <p:sp>
        <p:nvSpPr>
          <p:cNvPr id="380" name="Google Shape;380;p32"/>
          <p:cNvSpPr txBox="1"/>
          <p:nvPr/>
        </p:nvSpPr>
        <p:spPr>
          <a:xfrm>
            <a:off x="284162" y="188912"/>
            <a:ext cx="8751887"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‘No Street Called Home’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3"/>
          <p:cNvSpPr txBox="1">
            <a:spLocks noGrp="1"/>
          </p:cNvSpPr>
          <p:nvPr>
            <p:ph type="body" idx="1"/>
          </p:nvPr>
        </p:nvSpPr>
        <p:spPr>
          <a:xfrm>
            <a:off x="53975" y="692150"/>
            <a:ext cx="903605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Street Outreach programme. Including; Drop-in centres - clothes washing facilities, counselling, careers advice.  Sporting activities organised with other community teams </a:t>
            </a:r>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Halfway Homes and Drug Rehabilitation centre</a:t>
            </a:r>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Education programmes</a:t>
            </a:r>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Family resettlement programme</a:t>
            </a:r>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Parental business skills programme</a:t>
            </a:r>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a:solidFill>
                  <a:schemeClr val="dk1"/>
                </a:solidFill>
                <a:latin typeface="Calibri"/>
                <a:ea typeface="Calibri"/>
                <a:cs typeface="Calibri"/>
                <a:sym typeface="Calibri"/>
              </a:rPr>
              <a:t>Education sponsorship (schools are not free in Uganda)</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34"/>
          <p:cNvSpPr txBox="1">
            <a:spLocks noGrp="1"/>
          </p:cNvSpPr>
          <p:nvPr>
            <p:ph type="title"/>
          </p:nvPr>
        </p:nvSpPr>
        <p:spPr>
          <a:xfrm>
            <a:off x="211137" y="3055937"/>
            <a:ext cx="8505825"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Calibri"/>
              <a:buNone/>
            </a:pPr>
            <a:r>
              <a:rPr lang="en-US" sz="3200" b="1" i="0" u="none">
                <a:solidFill>
                  <a:schemeClr val="dk2"/>
                </a:solidFill>
                <a:latin typeface="Calibri"/>
                <a:ea typeface="Calibri"/>
                <a:cs typeface="Calibri"/>
                <a:sym typeface="Calibri"/>
              </a:rPr>
              <a:t>You have been invited to give a speech to the United Nations Security Council on behalf of S.A.L.V.E international explaining why ‘No Street Called Home’ needs to be achieved. </a:t>
            </a:r>
            <a:br>
              <a:rPr lang="en-US" sz="3200" b="0" i="0" u="none">
                <a:solidFill>
                  <a:schemeClr val="dk2"/>
                </a:solidFill>
                <a:latin typeface="Calibri"/>
                <a:ea typeface="Calibri"/>
                <a:cs typeface="Calibri"/>
                <a:sym typeface="Calibri"/>
              </a:rPr>
            </a:br>
            <a:br>
              <a:rPr lang="en-US" sz="3200" b="0" i="0" u="none">
                <a:solidFill>
                  <a:schemeClr val="dk2"/>
                </a:solidFill>
                <a:latin typeface="Calibri"/>
                <a:ea typeface="Calibri"/>
                <a:cs typeface="Calibri"/>
                <a:sym typeface="Calibri"/>
              </a:rPr>
            </a:br>
            <a:br>
              <a:rPr lang="en-US" sz="3200" b="0" i="0" u="none">
                <a:solidFill>
                  <a:schemeClr val="dk2"/>
                </a:solidFill>
                <a:latin typeface="Calibri"/>
                <a:ea typeface="Calibri"/>
                <a:cs typeface="Calibri"/>
                <a:sym typeface="Calibri"/>
              </a:rPr>
            </a:br>
            <a:br>
              <a:rPr lang="en-US" sz="4400" b="0" i="0" u="none">
                <a:solidFill>
                  <a:schemeClr val="dk2"/>
                </a:solidFill>
                <a:latin typeface="Calibri"/>
                <a:ea typeface="Calibri"/>
                <a:cs typeface="Calibri"/>
                <a:sym typeface="Calibri"/>
              </a:rPr>
            </a:br>
            <a:br>
              <a:rPr lang="en-US" sz="4400" b="0" i="0" u="none">
                <a:solidFill>
                  <a:schemeClr val="dk2"/>
                </a:solidFill>
                <a:latin typeface="Calibri"/>
                <a:ea typeface="Calibri"/>
                <a:cs typeface="Calibri"/>
                <a:sym typeface="Calibri"/>
              </a:rPr>
            </a:br>
            <a:br>
              <a:rPr lang="en-US" sz="4400" b="0" i="0" u="none">
                <a:solidFill>
                  <a:schemeClr val="dk2"/>
                </a:solidFill>
                <a:latin typeface="Calibri"/>
                <a:ea typeface="Calibri"/>
                <a:cs typeface="Calibri"/>
                <a:sym typeface="Calibri"/>
              </a:rPr>
            </a:br>
            <a:br>
              <a:rPr lang="en-US" sz="4400" b="0" i="0" u="none">
                <a:solidFill>
                  <a:schemeClr val="dk2"/>
                </a:solidFill>
                <a:latin typeface="Calibri"/>
                <a:ea typeface="Calibri"/>
                <a:cs typeface="Calibri"/>
                <a:sym typeface="Calibri"/>
              </a:rPr>
            </a:br>
            <a:br>
              <a:rPr lang="en-US" sz="4400" b="0" i="0" u="none">
                <a:solidFill>
                  <a:schemeClr val="dk2"/>
                </a:solidFill>
                <a:latin typeface="Calibri"/>
                <a:ea typeface="Calibri"/>
                <a:cs typeface="Calibri"/>
                <a:sym typeface="Calibri"/>
              </a:rPr>
            </a:br>
            <a:endParaRPr/>
          </a:p>
        </p:txBody>
      </p:sp>
      <p:pic>
        <p:nvPicPr>
          <p:cNvPr id="391" name="Google Shape;391;p34" descr="A tall building in a city&#10;&#10;Description automatically generated"/>
          <p:cNvPicPr preferRelativeResize="0">
            <a:picLocks noGrp="1"/>
          </p:cNvPicPr>
          <p:nvPr>
            <p:ph type="body" idx="1"/>
          </p:nvPr>
        </p:nvPicPr>
        <p:blipFill rotWithShape="1">
          <a:blip r:embed="rId3">
            <a:alphaModFix/>
          </a:blip>
          <a:srcRect/>
          <a:stretch/>
        </p:blipFill>
        <p:spPr>
          <a:xfrm>
            <a:off x="-323850" y="1587"/>
            <a:ext cx="10275887" cy="6858000"/>
          </a:xfrm>
          <a:prstGeom prst="rect">
            <a:avLst/>
          </a:prstGeom>
          <a:noFill/>
          <a:ln>
            <a:noFill/>
          </a:ln>
        </p:spPr>
      </p:pic>
      <p:pic>
        <p:nvPicPr>
          <p:cNvPr id="392" name="Google Shape;392;p34" descr="A drawing of a face&#10;&#10;Description automatically generated"/>
          <p:cNvPicPr preferRelativeResize="0"/>
          <p:nvPr/>
        </p:nvPicPr>
        <p:blipFill rotWithShape="1">
          <a:blip r:embed="rId4">
            <a:alphaModFix/>
          </a:blip>
          <a:srcRect/>
          <a:stretch/>
        </p:blipFill>
        <p:spPr>
          <a:xfrm>
            <a:off x="7704137" y="5157787"/>
            <a:ext cx="1476375" cy="1700212"/>
          </a:xfrm>
          <a:prstGeom prst="rect">
            <a:avLst/>
          </a:prstGeom>
          <a:noFill/>
          <a:ln>
            <a:noFill/>
          </a:ln>
        </p:spPr>
      </p:pic>
      <p:sp>
        <p:nvSpPr>
          <p:cNvPr id="393" name="Google Shape;393;p34"/>
          <p:cNvSpPr txBox="1"/>
          <p:nvPr/>
        </p:nvSpPr>
        <p:spPr>
          <a:xfrm>
            <a:off x="312737" y="2073275"/>
            <a:ext cx="8281987" cy="3108325"/>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Your speech must cover the following:</a:t>
            </a:r>
            <a:endParaRPr/>
          </a:p>
          <a:p>
            <a:pPr marL="0" marR="0" lvl="0" indent="-1778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The difficulties faced by children on the streets in Uganda</a:t>
            </a:r>
            <a:endParaRPr/>
          </a:p>
          <a:p>
            <a:pPr marL="0" marR="0" lvl="0" indent="-1778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How S.A.L.V.E. is working to reduce the number of children living on the streets</a:t>
            </a:r>
            <a:endParaRPr/>
          </a:p>
          <a:p>
            <a:pPr marL="0" marR="0" lvl="0" indent="-1778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 Why this cause should be taken up by the UN</a:t>
            </a:r>
            <a:endParaRPr/>
          </a:p>
          <a:p>
            <a:pPr marL="0" marR="0" lvl="0" indent="-1778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The speech should be 2 mins long</a:t>
            </a:r>
            <a:endParaRPr/>
          </a:p>
        </p:txBody>
      </p:sp>
      <p:sp>
        <p:nvSpPr>
          <p:cNvPr id="394" name="Google Shape;394;p34"/>
          <p:cNvSpPr txBox="1"/>
          <p:nvPr/>
        </p:nvSpPr>
        <p:spPr>
          <a:xfrm>
            <a:off x="277812" y="5192712"/>
            <a:ext cx="6972300" cy="1384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You have 4 minutes to discuss your ideas with your partner - be ready to feedback what you have discussed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 calcmode="lin" valueType="num">
                                      <p:cBhvr additive="base">
                                        <p:cTn id="7" dur="500"/>
                                        <p:tgtEl>
                                          <p:spTgt spid="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a:spLocks noGrp="1"/>
          </p:cNvSpPr>
          <p:nvPr>
            <p:ph type="body" idx="1"/>
          </p:nvPr>
        </p:nvSpPr>
        <p:spPr>
          <a:xfrm>
            <a:off x="176212" y="188912"/>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Your speech must cover the following:</a:t>
            </a:r>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The difficulties faced by children on the streets in Uganda</a:t>
            </a:r>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How S.A.L.V.E is working to reduce the number of children living on the streets</a:t>
            </a:r>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 Why this cause should be taken up by the UN</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pic>
        <p:nvPicPr>
          <p:cNvPr id="400" name="Google Shape;400;p35"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pic>
        <p:nvPicPr>
          <p:cNvPr id="401" name="Google Shape;401;p35" descr="Table&#10;&#10;Description automatically generated"/>
          <p:cNvPicPr preferRelativeResize="0"/>
          <p:nvPr/>
        </p:nvPicPr>
        <p:blipFill rotWithShape="1">
          <a:blip r:embed="rId4">
            <a:alphaModFix/>
          </a:blip>
          <a:srcRect l="31099" t="15980" r="31886" b="3381"/>
          <a:stretch/>
        </p:blipFill>
        <p:spPr>
          <a:xfrm>
            <a:off x="438150" y="2314575"/>
            <a:ext cx="3197225" cy="4354512"/>
          </a:xfrm>
          <a:prstGeom prst="rect">
            <a:avLst/>
          </a:prstGeom>
          <a:noFill/>
          <a:ln>
            <a:noFill/>
          </a:ln>
        </p:spPr>
      </p:pic>
      <p:sp>
        <p:nvSpPr>
          <p:cNvPr id="402" name="Google Shape;402;p35"/>
          <p:cNvSpPr txBox="1"/>
          <p:nvPr/>
        </p:nvSpPr>
        <p:spPr>
          <a:xfrm>
            <a:off x="4014787" y="2781300"/>
            <a:ext cx="3743325"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800"/>
              <a:buFont typeface="Calibri"/>
              <a:buNone/>
            </a:pPr>
            <a:r>
              <a:rPr lang="en-US" sz="2800" b="0" i="0" u="none">
                <a:solidFill>
                  <a:srgbClr val="7030A0"/>
                </a:solidFill>
                <a:latin typeface="Calibri"/>
                <a:ea typeface="Calibri"/>
                <a:cs typeface="Calibri"/>
                <a:sym typeface="Calibri"/>
              </a:rPr>
              <a:t>Complete the planning sheet – you will use this to complete your speech for homework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 calcmode="lin" valueType="num">
                                      <p:cBhvr additive="base">
                                        <p:cTn id="7" dur="500"/>
                                        <p:tgtEl>
                                          <p:spTgt spid="4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Calibri"/>
              <a:buNone/>
            </a:pPr>
            <a:r>
              <a:rPr lang="en-US" sz="4400" b="0" i="0" u="none">
                <a:solidFill>
                  <a:schemeClr val="dk2"/>
                </a:solidFill>
                <a:latin typeface="Calibri"/>
                <a:ea typeface="Calibri"/>
                <a:cs typeface="Calibri"/>
                <a:sym typeface="Calibri"/>
              </a:rPr>
              <a:t>Homework</a:t>
            </a:r>
            <a:endParaRPr/>
          </a:p>
        </p:txBody>
      </p:sp>
      <p:sp>
        <p:nvSpPr>
          <p:cNvPr id="408" name="Google Shape;408;p36"/>
          <p:cNvSpPr txBox="1">
            <a:spLocks noGrp="1"/>
          </p:cNvSpPr>
          <p:nvPr>
            <p:ph type="body" idx="1"/>
          </p:nvPr>
        </p:nvSpPr>
        <p:spPr>
          <a:xfrm>
            <a:off x="457200" y="1165225"/>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2800"/>
              <a:buFont typeface="Calibri"/>
              <a:buNone/>
            </a:pPr>
            <a:r>
              <a:rPr lang="en-US" sz="2800" b="0" i="0" u="none">
                <a:solidFill>
                  <a:srgbClr val="7030A0"/>
                </a:solidFill>
                <a:latin typeface="Calibri"/>
                <a:ea typeface="Calibri"/>
                <a:cs typeface="Calibri"/>
                <a:sym typeface="Calibri"/>
              </a:rPr>
              <a:t>Write out your speech</a:t>
            </a:r>
            <a:r>
              <a:rPr lang="en-US" sz="2800" b="0" i="0" u="none">
                <a:solidFill>
                  <a:schemeClr val="dk1"/>
                </a:solidFill>
                <a:latin typeface="Calibri"/>
                <a:ea typeface="Calibri"/>
                <a:cs typeface="Calibri"/>
                <a:sym typeface="Calibri"/>
              </a:rPr>
              <a:t> in full and </a:t>
            </a:r>
            <a:r>
              <a:rPr lang="en-US" sz="2800" b="0" i="0" u="none">
                <a:solidFill>
                  <a:srgbClr val="7030A0"/>
                </a:solidFill>
                <a:latin typeface="Calibri"/>
                <a:ea typeface="Calibri"/>
                <a:cs typeface="Calibri"/>
                <a:sym typeface="Calibri"/>
              </a:rPr>
              <a:t>practice it </a:t>
            </a:r>
            <a:r>
              <a:rPr lang="en-US" sz="2800" b="0" i="0" u="none">
                <a:solidFill>
                  <a:schemeClr val="dk1"/>
                </a:solidFill>
                <a:latin typeface="Calibri"/>
                <a:ea typeface="Calibri"/>
                <a:cs typeface="Calibri"/>
                <a:sym typeface="Calibri"/>
              </a:rPr>
              <a:t>ready for next lesson.  </a:t>
            </a:r>
            <a:endParaRPr/>
          </a:p>
          <a:p>
            <a:pPr marL="0" marR="0" lvl="0" indent="0" algn="l" rtl="0">
              <a:lnSpc>
                <a:spcPct val="100000"/>
              </a:lnSpc>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You can use the </a:t>
            </a:r>
            <a:r>
              <a:rPr lang="en-US" sz="2800" b="0" i="0" u="none">
                <a:solidFill>
                  <a:srgbClr val="7030A0"/>
                </a:solidFill>
                <a:latin typeface="Calibri"/>
                <a:ea typeface="Calibri"/>
                <a:cs typeface="Calibri"/>
                <a:sym typeface="Calibri"/>
              </a:rPr>
              <a:t>S.A.L.V.E. website </a:t>
            </a:r>
            <a:r>
              <a:rPr lang="en-US" sz="2800" b="0" i="0" u="none">
                <a:solidFill>
                  <a:schemeClr val="dk1"/>
                </a:solidFill>
                <a:latin typeface="Calibri"/>
                <a:ea typeface="Calibri"/>
                <a:cs typeface="Calibri"/>
                <a:sym typeface="Calibri"/>
              </a:rPr>
              <a:t>to help you and any other </a:t>
            </a:r>
            <a:r>
              <a:rPr lang="en-US" sz="2800" b="0" i="0" u="none">
                <a:solidFill>
                  <a:srgbClr val="7030A0"/>
                </a:solidFill>
                <a:latin typeface="Calibri"/>
                <a:ea typeface="Calibri"/>
                <a:cs typeface="Calibri"/>
                <a:sym typeface="Calibri"/>
              </a:rPr>
              <a:t>reliable resources </a:t>
            </a:r>
            <a:r>
              <a:rPr lang="en-US" sz="2800" b="0" i="0" u="none">
                <a:solidFill>
                  <a:schemeClr val="dk1"/>
                </a:solidFill>
                <a:latin typeface="Calibri"/>
                <a:ea typeface="Calibri"/>
                <a:cs typeface="Calibri"/>
                <a:sym typeface="Calibri"/>
              </a:rPr>
              <a:t>you can find.</a:t>
            </a:r>
            <a:endParaRPr/>
          </a:p>
          <a:p>
            <a:pPr marL="0" marR="0" lvl="0" indent="0" algn="l" rtl="0">
              <a:lnSpc>
                <a:spcPct val="100000"/>
              </a:lnSpc>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The S.A.L.V.E. webpage address can be found on your </a:t>
            </a:r>
            <a:r>
              <a:rPr lang="en-US" sz="2800" b="0" i="0" u="none">
                <a:solidFill>
                  <a:srgbClr val="7030A0"/>
                </a:solidFill>
                <a:latin typeface="Calibri"/>
                <a:ea typeface="Calibri"/>
                <a:cs typeface="Calibri"/>
                <a:sym typeface="Calibri"/>
              </a:rPr>
              <a:t>planning sheet</a:t>
            </a:r>
            <a:r>
              <a:rPr lang="en-US" sz="2800" b="0" i="0" u="none">
                <a:solidFill>
                  <a:schemeClr val="dk1"/>
                </a:solidFill>
                <a:latin typeface="Calibri"/>
                <a:ea typeface="Calibri"/>
                <a:cs typeface="Calibri"/>
                <a:sym typeface="Calibri"/>
              </a:rPr>
              <a:t>.  TAKE THIS HOME WITH YOU TO HELP YOU STRUCTURE YOUR SPEECH</a:t>
            </a:r>
            <a:endParaRPr/>
          </a:p>
          <a:p>
            <a:pPr marL="0" marR="0" lvl="0" indent="0" algn="l" rtl="0">
              <a:lnSpc>
                <a:spcPct val="100000"/>
              </a:lnSpc>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You will </a:t>
            </a:r>
            <a:r>
              <a:rPr lang="en-US" sz="2800" b="0" i="0" u="none">
                <a:solidFill>
                  <a:srgbClr val="7030A0"/>
                </a:solidFill>
                <a:latin typeface="Calibri"/>
                <a:ea typeface="Calibri"/>
                <a:cs typeface="Calibri"/>
                <a:sym typeface="Calibri"/>
              </a:rPr>
              <a:t>be performing your speech </a:t>
            </a:r>
            <a:r>
              <a:rPr lang="en-US" sz="2800" b="0" i="0" u="none">
                <a:solidFill>
                  <a:schemeClr val="dk1"/>
                </a:solidFill>
                <a:latin typeface="Calibri"/>
                <a:ea typeface="Calibri"/>
                <a:cs typeface="Calibri"/>
                <a:sym typeface="Calibri"/>
              </a:rPr>
              <a:t>to the class.</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pic>
        <p:nvPicPr>
          <p:cNvPr id="409" name="Google Shape;409;p36" descr="A drawing of a face&#10;&#10;Description automatically generated"/>
          <p:cNvPicPr preferRelativeResize="0"/>
          <p:nvPr/>
        </p:nvPicPr>
        <p:blipFill rotWithShape="1">
          <a:blip r:embed="rId3">
            <a:alphaModFix/>
          </a:blip>
          <a:srcRect/>
          <a:stretch/>
        </p:blipFill>
        <p:spPr>
          <a:xfrm>
            <a:off x="7667625" y="5157787"/>
            <a:ext cx="1476375" cy="17002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pic>
        <p:nvPicPr>
          <p:cNvPr id="416" name="Google Shape;416;p37" descr="SALVE International Logo"/>
          <p:cNvPicPr preferRelativeResize="0">
            <a:picLocks noGrp="1"/>
          </p:cNvPicPr>
          <p:nvPr>
            <p:ph type="body" idx="1"/>
          </p:nvPr>
        </p:nvPicPr>
        <p:blipFill rotWithShape="1">
          <a:blip r:embed="rId3">
            <a:alphaModFix/>
          </a:blip>
          <a:srcRect/>
          <a:stretch/>
        </p:blipFill>
        <p:spPr>
          <a:xfrm>
            <a:off x="2411412" y="620712"/>
            <a:ext cx="4414837" cy="52562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17F0-C4AF-E073-E1BE-543D5CD480A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BA15AC6-D010-8F20-3BE7-792BD8490156}"/>
              </a:ext>
            </a:extLst>
          </p:cNvPr>
          <p:cNvSpPr>
            <a:spLocks noGrp="1"/>
          </p:cNvSpPr>
          <p:nvPr>
            <p:ph type="body" idx="1"/>
          </p:nvPr>
        </p:nvSpPr>
        <p:spPr/>
        <p:txBody>
          <a:bodyPr/>
          <a:lstStyle/>
          <a:p>
            <a:endParaRPr lang="en-GB"/>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52407E2-557D-A2BE-13B9-C2CB1DADB08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727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5400"/>
              <a:buFont typeface="Arial"/>
              <a:buNone/>
            </a:pPr>
            <a:r>
              <a:rPr lang="en-US" sz="5400" b="0" i="0" u="none">
                <a:solidFill>
                  <a:schemeClr val="dk2"/>
                </a:solidFill>
                <a:latin typeface="Arial"/>
                <a:ea typeface="Arial"/>
                <a:cs typeface="Arial"/>
                <a:sym typeface="Arial"/>
              </a:rPr>
              <a:t>What does S.A.L.V.E do?</a:t>
            </a:r>
            <a:endParaRPr/>
          </a:p>
        </p:txBody>
      </p:sp>
      <p:sp>
        <p:nvSpPr>
          <p:cNvPr id="124" name="Google Shape;124;p4"/>
          <p:cNvSpPr txBox="1">
            <a:spLocks noGrp="1"/>
          </p:cNvSpPr>
          <p:nvPr>
            <p:ph type="body" idx="1"/>
          </p:nvPr>
        </p:nvSpPr>
        <p:spPr>
          <a:xfrm>
            <a:off x="-323850" y="3429000"/>
            <a:ext cx="3059112" cy="565150"/>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Re-homing</a:t>
            </a:r>
            <a:endParaRPr/>
          </a:p>
        </p:txBody>
      </p:sp>
      <p:pic>
        <p:nvPicPr>
          <p:cNvPr id="125" name="Google Shape;125;p4" descr="MC900382585[1]"/>
          <p:cNvPicPr preferRelativeResize="0"/>
          <p:nvPr/>
        </p:nvPicPr>
        <p:blipFill rotWithShape="1">
          <a:blip r:embed="rId3">
            <a:alphaModFix/>
          </a:blip>
          <a:srcRect/>
          <a:stretch/>
        </p:blipFill>
        <p:spPr>
          <a:xfrm>
            <a:off x="323850" y="1268412"/>
            <a:ext cx="1908175" cy="1908175"/>
          </a:xfrm>
          <a:prstGeom prst="rect">
            <a:avLst/>
          </a:prstGeom>
          <a:noFill/>
          <a:ln>
            <a:noFill/>
          </a:ln>
        </p:spPr>
      </p:pic>
      <p:pic>
        <p:nvPicPr>
          <p:cNvPr id="126" name="Google Shape;126;p4" descr="MC900436163[1]"/>
          <p:cNvPicPr preferRelativeResize="0"/>
          <p:nvPr/>
        </p:nvPicPr>
        <p:blipFill rotWithShape="1">
          <a:blip r:embed="rId4">
            <a:alphaModFix/>
          </a:blip>
          <a:srcRect/>
          <a:stretch/>
        </p:blipFill>
        <p:spPr>
          <a:xfrm>
            <a:off x="3348037" y="1484312"/>
            <a:ext cx="1841500" cy="1612900"/>
          </a:xfrm>
          <a:prstGeom prst="rect">
            <a:avLst/>
          </a:prstGeom>
          <a:noFill/>
          <a:ln>
            <a:noFill/>
          </a:ln>
        </p:spPr>
      </p:pic>
      <p:sp>
        <p:nvSpPr>
          <p:cNvPr id="127" name="Google Shape;127;p4"/>
          <p:cNvSpPr txBox="1"/>
          <p:nvPr/>
        </p:nvSpPr>
        <p:spPr>
          <a:xfrm>
            <a:off x="2916237" y="3213100"/>
            <a:ext cx="3059112" cy="5651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Finding Lost Families</a:t>
            </a:r>
            <a:endParaRPr/>
          </a:p>
        </p:txBody>
      </p:sp>
      <p:pic>
        <p:nvPicPr>
          <p:cNvPr id="128" name="Google Shape;128;p4" descr="MC900310052[1]"/>
          <p:cNvPicPr preferRelativeResize="0"/>
          <p:nvPr/>
        </p:nvPicPr>
        <p:blipFill rotWithShape="1">
          <a:blip r:embed="rId5">
            <a:alphaModFix/>
          </a:blip>
          <a:srcRect/>
          <a:stretch/>
        </p:blipFill>
        <p:spPr>
          <a:xfrm>
            <a:off x="6588125" y="1341437"/>
            <a:ext cx="1628775" cy="1825625"/>
          </a:xfrm>
          <a:prstGeom prst="rect">
            <a:avLst/>
          </a:prstGeom>
          <a:noFill/>
          <a:ln>
            <a:noFill/>
          </a:ln>
        </p:spPr>
      </p:pic>
      <p:sp>
        <p:nvSpPr>
          <p:cNvPr id="129" name="Google Shape;129;p4"/>
          <p:cNvSpPr txBox="1"/>
          <p:nvPr/>
        </p:nvSpPr>
        <p:spPr>
          <a:xfrm>
            <a:off x="6078537" y="3194050"/>
            <a:ext cx="3059112" cy="5651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Education</a:t>
            </a:r>
            <a:endParaRPr/>
          </a:p>
        </p:txBody>
      </p:sp>
      <p:pic>
        <p:nvPicPr>
          <p:cNvPr id="130" name="Google Shape;130;p4" descr="MC900048774[1]"/>
          <p:cNvPicPr preferRelativeResize="0"/>
          <p:nvPr/>
        </p:nvPicPr>
        <p:blipFill rotWithShape="1">
          <a:blip r:embed="rId6">
            <a:alphaModFix/>
          </a:blip>
          <a:srcRect/>
          <a:stretch/>
        </p:blipFill>
        <p:spPr>
          <a:xfrm>
            <a:off x="3708400" y="4365625"/>
            <a:ext cx="1455737" cy="1477962"/>
          </a:xfrm>
          <a:prstGeom prst="rect">
            <a:avLst/>
          </a:prstGeom>
          <a:noFill/>
          <a:ln>
            <a:noFill/>
          </a:ln>
        </p:spPr>
      </p:pic>
      <p:sp>
        <p:nvSpPr>
          <p:cNvPr id="131" name="Google Shape;131;p4"/>
          <p:cNvSpPr txBox="1"/>
          <p:nvPr/>
        </p:nvSpPr>
        <p:spPr>
          <a:xfrm>
            <a:off x="250825" y="5949950"/>
            <a:ext cx="8642350" cy="5651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Changing the way people think</a:t>
            </a:r>
            <a:endParaRPr/>
          </a:p>
        </p:txBody>
      </p:sp>
      <p:pic>
        <p:nvPicPr>
          <p:cNvPr id="132" name="Google Shape;132;p4" descr="A drawing of a face&#10;&#10;Description automatically generated"/>
          <p:cNvPicPr preferRelativeResize="0"/>
          <p:nvPr/>
        </p:nvPicPr>
        <p:blipFill rotWithShape="1">
          <a:blip r:embed="rId7">
            <a:alphaModFix/>
          </a:blip>
          <a:srcRect/>
          <a:stretch/>
        </p:blipFill>
        <p:spPr>
          <a:xfrm>
            <a:off x="7667625" y="5157787"/>
            <a:ext cx="1476375" cy="17002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Calibri"/>
              <a:buNone/>
            </a:pPr>
            <a:r>
              <a:rPr lang="en-US" sz="4400" b="1" i="0" u="none">
                <a:solidFill>
                  <a:schemeClr val="dk2"/>
                </a:solidFill>
                <a:latin typeface="Calibri"/>
                <a:ea typeface="Calibri"/>
                <a:cs typeface="Calibri"/>
                <a:sym typeface="Calibri"/>
              </a:rPr>
              <a:t>‘No Street Called Home’</a:t>
            </a:r>
            <a:endParaRPr/>
          </a:p>
        </p:txBody>
      </p:sp>
      <p:sp>
        <p:nvSpPr>
          <p:cNvPr id="138" name="Google Shape;138;p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We believe no child should live on the streets and we are doing our best to make this a reality.  You are going to find out more about what we are doing in the next two lessons.</a:t>
            </a:r>
            <a:endParaRPr/>
          </a:p>
        </p:txBody>
      </p:sp>
      <p:pic>
        <p:nvPicPr>
          <p:cNvPr id="139" name="Google Shape;139;p5" descr="A drawing of a face&#10;&#10;Description automatically generated"/>
          <p:cNvPicPr preferRelativeResize="0"/>
          <p:nvPr/>
        </p:nvPicPr>
        <p:blipFill rotWithShape="1">
          <a:blip r:embed="rId3">
            <a:alphaModFix/>
          </a:blip>
          <a:srcRect/>
          <a:stretch/>
        </p:blipFill>
        <p:spPr>
          <a:xfrm>
            <a:off x="7759700" y="5257800"/>
            <a:ext cx="1384300" cy="1593850"/>
          </a:xfrm>
          <a:prstGeom prst="rect">
            <a:avLst/>
          </a:prstGeom>
          <a:noFill/>
          <a:ln>
            <a:noFill/>
          </a:ln>
        </p:spPr>
      </p:pic>
      <p:sp>
        <p:nvSpPr>
          <p:cNvPr id="140" name="Google Shape;140;p5"/>
          <p:cNvSpPr txBox="1"/>
          <p:nvPr/>
        </p:nvSpPr>
        <p:spPr>
          <a:xfrm>
            <a:off x="457200" y="3841750"/>
            <a:ext cx="7848600" cy="2093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7030A0"/>
              </a:solidFill>
              <a:latin typeface="Arial"/>
              <a:ea typeface="Arial"/>
              <a:cs typeface="Arial"/>
              <a:sym typeface="Arial"/>
            </a:endParaRPr>
          </a:p>
          <a:p>
            <a:pPr marL="0" marR="0" lvl="0" indent="0" algn="l" rtl="0">
              <a:lnSpc>
                <a:spcPct val="100000"/>
              </a:lnSpc>
              <a:spcBef>
                <a:spcPts val="0"/>
              </a:spcBef>
              <a:spcAft>
                <a:spcPts val="0"/>
              </a:spcAft>
              <a:buClr>
                <a:srgbClr val="7030A0"/>
              </a:buClr>
              <a:buSzPts val="2800"/>
              <a:buFont typeface="Arial"/>
              <a:buNone/>
            </a:pPr>
            <a:r>
              <a:rPr lang="en-US" sz="2800" b="0" i="0" u="none">
                <a:solidFill>
                  <a:srgbClr val="7030A0"/>
                </a:solidFill>
                <a:latin typeface="Arial"/>
                <a:ea typeface="Arial"/>
                <a:cs typeface="Arial"/>
                <a:sym typeface="Arial"/>
              </a:rPr>
              <a:t>Your task at the end of the two lessons is to write a speech to present on behalf of S.A.L.V.E. to the United Nations Security Council</a:t>
            </a:r>
            <a:endParaRPr/>
          </a:p>
          <a:p>
            <a:pPr marL="0" marR="0" lvl="0" indent="0" algn="l" rtl="0">
              <a:lnSpc>
                <a:spcPct val="100000"/>
              </a:lnSpc>
              <a:spcBef>
                <a:spcPts val="0"/>
              </a:spcBef>
              <a:spcAft>
                <a:spcPts val="0"/>
              </a:spcAft>
              <a:buNone/>
            </a:pPr>
            <a:endParaRPr sz="2800" b="0" i="0" u="none">
              <a:solidFill>
                <a:srgbClr val="7030A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650875" y="-31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Key Term Bingo</a:t>
            </a:r>
            <a:endParaRPr/>
          </a:p>
        </p:txBody>
      </p:sp>
      <p:sp>
        <p:nvSpPr>
          <p:cNvPr id="147" name="Google Shape;147;p6"/>
          <p:cNvSpPr txBox="1">
            <a:spLocks noGrp="1"/>
          </p:cNvSpPr>
          <p:nvPr>
            <p:ph type="body" idx="1"/>
          </p:nvPr>
        </p:nvSpPr>
        <p:spPr>
          <a:xfrm>
            <a:off x="677862" y="15113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Copy</a:t>
            </a:r>
            <a:r>
              <a:rPr lang="en-US" sz="2400" b="0" i="0" u="none" strike="noStrike" cap="none">
                <a:solidFill>
                  <a:schemeClr val="dk1"/>
                </a:solidFill>
                <a:latin typeface="Calibri"/>
                <a:ea typeface="Calibri"/>
                <a:cs typeface="Calibri"/>
                <a:sym typeface="Calibri"/>
              </a:rPr>
              <a:t> the table then </a:t>
            </a:r>
            <a:r>
              <a:rPr lang="en-US" sz="2400" b="1" i="0" u="none" strike="noStrike" cap="none">
                <a:solidFill>
                  <a:schemeClr val="dk1"/>
                </a:solidFill>
                <a:latin typeface="Calibri"/>
                <a:ea typeface="Calibri"/>
                <a:cs typeface="Calibri"/>
                <a:sym typeface="Calibri"/>
              </a:rPr>
              <a:t>choose 6</a:t>
            </a:r>
            <a:r>
              <a:rPr lang="en-US" sz="2400" b="0" i="0" u="none" strike="noStrike" cap="none">
                <a:solidFill>
                  <a:schemeClr val="dk1"/>
                </a:solidFill>
                <a:latin typeface="Calibri"/>
                <a:ea typeface="Calibri"/>
                <a:cs typeface="Calibri"/>
                <a:sym typeface="Calibri"/>
              </a:rPr>
              <a:t> terms from the table and randomly put them in your table.</a:t>
            </a:r>
            <a:endParaRPr/>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Alliteration</a:t>
            </a:r>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Fact</a:t>
            </a:r>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Rhetorical question</a:t>
            </a:r>
            <a:endParaRPr/>
          </a:p>
          <a:p>
            <a:pPr marL="0" marR="0" lvl="0" indent="-152400" algn="l" rtl="0">
              <a:lnSpc>
                <a:spcPct val="100000"/>
              </a:lnSpc>
              <a:spcBef>
                <a:spcPts val="48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Repetition</a:t>
            </a:r>
            <a:endParaRPr/>
          </a:p>
          <a:p>
            <a:pPr marL="0" marR="0" lvl="0" indent="-152400" algn="l" rtl="0">
              <a:lnSpc>
                <a:spcPct val="100000"/>
              </a:lnSpc>
              <a:spcBef>
                <a:spcPts val="64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Emotive Language </a:t>
            </a:r>
            <a:r>
              <a:rPr lang="en-US" sz="3200" b="0" i="0" u="none" strike="noStrike" cap="none">
                <a:solidFill>
                  <a:schemeClr val="dk1"/>
                </a:solidFill>
                <a:latin typeface="Calibri"/>
                <a:ea typeface="Calibri"/>
                <a:cs typeface="Calibri"/>
                <a:sym typeface="Calibri"/>
              </a:rPr>
              <a:t>	</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
        <p:nvSpPr>
          <p:cNvPr id="148" name="Google Shape;148;p6"/>
          <p:cNvSpPr txBox="1"/>
          <p:nvPr/>
        </p:nvSpPr>
        <p:spPr>
          <a:xfrm>
            <a:off x="5076825" y="3965575"/>
            <a:ext cx="4572000" cy="267811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Statistics</a:t>
            </a:r>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Anecdote</a:t>
            </a:r>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Hyperbole</a:t>
            </a:r>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Personal pronouns</a:t>
            </a:r>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Power of three</a:t>
            </a:r>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Superlative</a:t>
            </a:r>
            <a:endParaRPr/>
          </a:p>
          <a:p>
            <a:pPr marL="457200" marR="0" lvl="0" indent="-457200" algn="l" rtl="0">
              <a:lnSpc>
                <a:spcPct val="100000"/>
              </a:lnSpc>
              <a:spcBef>
                <a:spcPts val="0"/>
              </a:spcBef>
              <a:spcAft>
                <a:spcPts val="0"/>
              </a:spcAft>
              <a:buClr>
                <a:schemeClr val="dk1"/>
              </a:buClr>
              <a:buSzPts val="2400"/>
              <a:buFont typeface="Calibri"/>
              <a:buChar char="•"/>
            </a:pPr>
            <a:r>
              <a:rPr lang="en-US" sz="2400" b="0" i="0" u="none">
                <a:solidFill>
                  <a:schemeClr val="dk1"/>
                </a:solidFill>
                <a:latin typeface="Calibri"/>
                <a:ea typeface="Calibri"/>
                <a:cs typeface="Calibri"/>
                <a:sym typeface="Calibri"/>
              </a:rPr>
              <a:t>Oxymoron</a:t>
            </a:r>
            <a:endParaRPr/>
          </a:p>
        </p:txBody>
      </p:sp>
      <p:graphicFrame>
        <p:nvGraphicFramePr>
          <p:cNvPr id="149" name="Google Shape;149;p6"/>
          <p:cNvGraphicFramePr/>
          <p:nvPr/>
        </p:nvGraphicFramePr>
        <p:xfrm>
          <a:off x="1619250" y="2301875"/>
          <a:ext cx="6096000" cy="1663675"/>
        </p:xfrm>
        <a:graphic>
          <a:graphicData uri="http://schemas.openxmlformats.org/drawingml/2006/table">
            <a:tbl>
              <a:tblPr>
                <a:noFill/>
                <a:tableStyleId>{0490CECF-2CDD-4714-B7D6-F31A893CFF35}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801675">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62000">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0" name="Google Shape;150;p6"/>
          <p:cNvSpPr txBox="1"/>
          <p:nvPr/>
        </p:nvSpPr>
        <p:spPr>
          <a:xfrm rot="-1140000">
            <a:off x="4060825" y="3265487"/>
            <a:ext cx="1211262"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Bad Script"/>
              <a:buNone/>
            </a:pPr>
            <a:r>
              <a:rPr lang="en-US" sz="3200" b="0" i="0" u="none">
                <a:solidFill>
                  <a:srgbClr val="0070C0"/>
                </a:solidFill>
                <a:latin typeface="Bad Script"/>
                <a:ea typeface="Bad Script"/>
                <a:cs typeface="Bad Script"/>
                <a:sym typeface="Bad Script"/>
              </a:rPr>
              <a:t>Repetition</a:t>
            </a:r>
            <a:endParaRPr/>
          </a:p>
        </p:txBody>
      </p:sp>
      <p:pic>
        <p:nvPicPr>
          <p:cNvPr id="151" name="Google Shape;151;p6" descr="A drawing of a face&#10;&#10;Description automatically generated"/>
          <p:cNvPicPr preferRelativeResize="0"/>
          <p:nvPr/>
        </p:nvPicPr>
        <p:blipFill rotWithShape="1">
          <a:blip r:embed="rId3">
            <a:alphaModFix/>
          </a:blip>
          <a:srcRect/>
          <a:stretch/>
        </p:blipFill>
        <p:spPr>
          <a:xfrm>
            <a:off x="-20637" y="33337"/>
            <a:ext cx="1352550" cy="13795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765175" y="2952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A Day in the Life of J</a:t>
            </a:r>
            <a:endParaRPr/>
          </a:p>
        </p:txBody>
      </p:sp>
      <p:sp>
        <p:nvSpPr>
          <p:cNvPr id="157" name="Google Shape;157;p7"/>
          <p:cNvSpPr txBox="1">
            <a:spLocks noGrp="1"/>
          </p:cNvSpPr>
          <p:nvPr>
            <p:ph type="body" idx="1"/>
          </p:nvPr>
        </p:nvSpPr>
        <p:spPr>
          <a:xfrm>
            <a:off x="1528762" y="1268412"/>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https://youtu.be/k4LUd5an9TU</a:t>
            </a:r>
            <a:endParaRPr/>
          </a:p>
        </p:txBody>
      </p:sp>
      <p:pic>
        <p:nvPicPr>
          <p:cNvPr id="158" name="Google Shape;158;p7" descr="A drawing of a face&#10;&#10;Description automatically generated"/>
          <p:cNvPicPr preferRelativeResize="0"/>
          <p:nvPr/>
        </p:nvPicPr>
        <p:blipFill rotWithShape="1">
          <a:blip r:embed="rId4">
            <a:alphaModFix/>
          </a:blip>
          <a:srcRect/>
          <a:stretch/>
        </p:blipFill>
        <p:spPr>
          <a:xfrm>
            <a:off x="0" y="0"/>
            <a:ext cx="1476375" cy="1700212"/>
          </a:xfrm>
          <a:prstGeom prst="rect">
            <a:avLst/>
          </a:prstGeom>
          <a:noFill/>
          <a:ln>
            <a:noFill/>
          </a:ln>
        </p:spPr>
      </p:pic>
      <p:sp>
        <p:nvSpPr>
          <p:cNvPr id="159" name="Google Shape;159;p7"/>
          <p:cNvSpPr txBox="1"/>
          <p:nvPr/>
        </p:nvSpPr>
        <p:spPr>
          <a:xfrm>
            <a:off x="349250" y="1935162"/>
            <a:ext cx="8445500" cy="4832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Watch this clip showing a normal day for J- a boy living on the streets of Jinja.</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Note down the following:</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Where J sleeps- </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What work J does, how long does he work for-</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Where J washes- </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What J eats-</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What drug does J use- </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What activity his friend M likes to do- </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What is J worried about as he goes to sleep-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755650" y="5556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A Day in the Life of J</a:t>
            </a:r>
            <a:endParaRPr/>
          </a:p>
        </p:txBody>
      </p:sp>
      <p:sp>
        <p:nvSpPr>
          <p:cNvPr id="165" name="Google Shape;165;p8"/>
          <p:cNvSpPr txBox="1">
            <a:spLocks noGrp="1"/>
          </p:cNvSpPr>
          <p:nvPr>
            <p:ph type="body" idx="1"/>
          </p:nvPr>
        </p:nvSpPr>
        <p:spPr>
          <a:xfrm>
            <a:off x="1763712" y="1165225"/>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https://youtu.be/k4LUd5an9TU</a:t>
            </a:r>
            <a:endParaRPr/>
          </a:p>
        </p:txBody>
      </p:sp>
      <p:pic>
        <p:nvPicPr>
          <p:cNvPr id="166" name="Google Shape;166;p8" descr="A drawing of a face&#10;&#10;Description automatically generated"/>
          <p:cNvPicPr preferRelativeResize="0"/>
          <p:nvPr/>
        </p:nvPicPr>
        <p:blipFill rotWithShape="1">
          <a:blip r:embed="rId4">
            <a:alphaModFix/>
          </a:blip>
          <a:srcRect/>
          <a:stretch/>
        </p:blipFill>
        <p:spPr>
          <a:xfrm>
            <a:off x="0" y="0"/>
            <a:ext cx="1476375" cy="1700212"/>
          </a:xfrm>
          <a:prstGeom prst="rect">
            <a:avLst/>
          </a:prstGeom>
          <a:noFill/>
          <a:ln>
            <a:noFill/>
          </a:ln>
        </p:spPr>
      </p:pic>
      <p:sp>
        <p:nvSpPr>
          <p:cNvPr id="167" name="Google Shape;167;p8"/>
          <p:cNvSpPr txBox="1"/>
          <p:nvPr/>
        </p:nvSpPr>
        <p:spPr>
          <a:xfrm>
            <a:off x="0" y="1670050"/>
            <a:ext cx="8974137" cy="892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Where J sleeps- </a:t>
            </a:r>
            <a:r>
              <a:rPr lang="en-US" sz="2600" b="0" i="0" u="none">
                <a:solidFill>
                  <a:schemeClr val="dk1"/>
                </a:solidFill>
                <a:latin typeface="Calibri"/>
                <a:ea typeface="Calibri"/>
                <a:cs typeface="Calibri"/>
                <a:sym typeface="Calibri"/>
              </a:rPr>
              <a:t>on a step, he uses his refuge sack as a bed cover</a:t>
            </a:r>
            <a:endParaRPr/>
          </a:p>
          <a:p>
            <a:pPr marL="0" marR="0" lvl="0" indent="0" algn="l" rtl="0">
              <a:lnSpc>
                <a:spcPct val="100000"/>
              </a:lnSpc>
              <a:spcBef>
                <a:spcPts val="0"/>
              </a:spcBef>
              <a:spcAft>
                <a:spcPts val="0"/>
              </a:spcAft>
              <a:buNone/>
            </a:pPr>
            <a:endParaRPr sz="2600" b="0" i="0" u="none">
              <a:solidFill>
                <a:schemeClr val="dk1"/>
              </a:solidFill>
              <a:latin typeface="Calibri"/>
              <a:ea typeface="Calibri"/>
              <a:cs typeface="Calibri"/>
              <a:sym typeface="Calibri"/>
            </a:endParaRPr>
          </a:p>
        </p:txBody>
      </p:sp>
      <p:sp>
        <p:nvSpPr>
          <p:cNvPr id="168" name="Google Shape;168;p8"/>
          <p:cNvSpPr txBox="1"/>
          <p:nvPr/>
        </p:nvSpPr>
        <p:spPr>
          <a:xfrm>
            <a:off x="34925" y="2133600"/>
            <a:ext cx="8975725" cy="1292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What work J does, how long does he work for- </a:t>
            </a:r>
            <a:r>
              <a:rPr lang="en-US" sz="2600" b="0" i="0" u="none">
                <a:solidFill>
                  <a:schemeClr val="dk1"/>
                </a:solidFill>
                <a:latin typeface="Calibri"/>
                <a:ea typeface="Calibri"/>
                <a:cs typeface="Calibri"/>
                <a:sym typeface="Calibri"/>
              </a:rPr>
              <a:t>sweeping steps, collecting plastic bottles and scrap metal.  He works from very early in the morning until late at night.</a:t>
            </a:r>
            <a:endParaRPr/>
          </a:p>
        </p:txBody>
      </p:sp>
      <p:sp>
        <p:nvSpPr>
          <p:cNvPr id="169" name="Google Shape;169;p8"/>
          <p:cNvSpPr txBox="1"/>
          <p:nvPr/>
        </p:nvSpPr>
        <p:spPr>
          <a:xfrm>
            <a:off x="34925" y="3449637"/>
            <a:ext cx="8936037"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Where J washes- </a:t>
            </a:r>
            <a:r>
              <a:rPr lang="en-US" sz="2600" b="0" i="0" u="none">
                <a:solidFill>
                  <a:schemeClr val="dk1"/>
                </a:solidFill>
                <a:latin typeface="Calibri"/>
                <a:ea typeface="Calibri"/>
                <a:cs typeface="Calibri"/>
                <a:sym typeface="Calibri"/>
              </a:rPr>
              <a:t>in a small stream, there is not much privacy</a:t>
            </a:r>
            <a:endParaRPr/>
          </a:p>
        </p:txBody>
      </p:sp>
      <p:sp>
        <p:nvSpPr>
          <p:cNvPr id="170" name="Google Shape;170;p8"/>
          <p:cNvSpPr txBox="1"/>
          <p:nvPr/>
        </p:nvSpPr>
        <p:spPr>
          <a:xfrm>
            <a:off x="63500" y="3933825"/>
            <a:ext cx="8936037"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What J eats- </a:t>
            </a:r>
            <a:r>
              <a:rPr lang="en-US" sz="2600" b="0" i="0" u="none">
                <a:solidFill>
                  <a:schemeClr val="dk1"/>
                </a:solidFill>
                <a:latin typeface="Calibri"/>
                <a:ea typeface="Calibri"/>
                <a:cs typeface="Calibri"/>
                <a:sym typeface="Calibri"/>
              </a:rPr>
              <a:t>he buys some food but also finds food in bins</a:t>
            </a:r>
            <a:endParaRPr/>
          </a:p>
        </p:txBody>
      </p:sp>
      <p:sp>
        <p:nvSpPr>
          <p:cNvPr id="171" name="Google Shape;171;p8"/>
          <p:cNvSpPr txBox="1"/>
          <p:nvPr/>
        </p:nvSpPr>
        <p:spPr>
          <a:xfrm>
            <a:off x="87312" y="4445000"/>
            <a:ext cx="9013825"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What drug does J use- </a:t>
            </a:r>
            <a:r>
              <a:rPr lang="en-US" sz="2600" b="0" i="0" u="none">
                <a:solidFill>
                  <a:schemeClr val="dk1"/>
                </a:solidFill>
                <a:latin typeface="Calibri"/>
                <a:ea typeface="Calibri"/>
                <a:cs typeface="Calibri"/>
                <a:sym typeface="Calibri"/>
              </a:rPr>
              <a:t>Mafuta (aeroplane fuel)</a:t>
            </a:r>
            <a:endParaRPr/>
          </a:p>
        </p:txBody>
      </p:sp>
      <p:sp>
        <p:nvSpPr>
          <p:cNvPr id="172" name="Google Shape;172;p8"/>
          <p:cNvSpPr txBox="1"/>
          <p:nvPr/>
        </p:nvSpPr>
        <p:spPr>
          <a:xfrm>
            <a:off x="69850" y="4938712"/>
            <a:ext cx="9197975"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What activity his friend M likes to do- </a:t>
            </a:r>
            <a:r>
              <a:rPr lang="en-US" sz="2600" b="0" i="0" u="none">
                <a:solidFill>
                  <a:schemeClr val="dk1"/>
                </a:solidFill>
                <a:latin typeface="Calibri"/>
                <a:ea typeface="Calibri"/>
                <a:cs typeface="Calibri"/>
                <a:sym typeface="Calibri"/>
              </a:rPr>
              <a:t>skipping</a:t>
            </a:r>
            <a:endParaRPr/>
          </a:p>
        </p:txBody>
      </p:sp>
      <p:sp>
        <p:nvSpPr>
          <p:cNvPr id="173" name="Google Shape;173;p8"/>
          <p:cNvSpPr txBox="1"/>
          <p:nvPr/>
        </p:nvSpPr>
        <p:spPr>
          <a:xfrm>
            <a:off x="69850" y="5513387"/>
            <a:ext cx="8901112" cy="892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What is J worried about as he goes to sleep- </a:t>
            </a:r>
            <a:r>
              <a:rPr lang="en-US" sz="2600" b="0" i="0" u="none">
                <a:solidFill>
                  <a:schemeClr val="dk1"/>
                </a:solidFill>
                <a:latin typeface="Calibri"/>
                <a:ea typeface="Calibri"/>
                <a:cs typeface="Calibri"/>
                <a:sym typeface="Calibri"/>
              </a:rPr>
              <a:t>worried someone will attack him in the night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500"/>
                                        <p:tgtEl>
                                          <p:spTgt spid="16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9">
                                            <p:txEl>
                                              <p:pRg st="0" end="0"/>
                                            </p:txEl>
                                          </p:spTgt>
                                        </p:tgtEl>
                                        <p:attrNameLst>
                                          <p:attrName>style.visibility</p:attrName>
                                        </p:attrNameLst>
                                      </p:cBhvr>
                                      <p:to>
                                        <p:strVal val="visible"/>
                                      </p:to>
                                    </p:set>
                                    <p:anim calcmode="lin" valueType="num">
                                      <p:cBhvr additive="base">
                                        <p:cTn id="17" dur="500"/>
                                        <p:tgtEl>
                                          <p:spTgt spid="1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 calcmode="lin" valueType="num">
                                      <p:cBhvr additive="base">
                                        <p:cTn id="22"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1">
                                            <p:txEl>
                                              <p:pRg st="0" end="0"/>
                                            </p:txEl>
                                          </p:spTgt>
                                        </p:tgtEl>
                                        <p:attrNameLst>
                                          <p:attrName>style.visibility</p:attrName>
                                        </p:attrNameLst>
                                      </p:cBhvr>
                                      <p:to>
                                        <p:strVal val="visible"/>
                                      </p:to>
                                    </p:set>
                                    <p:anim calcmode="lin" valueType="num">
                                      <p:cBhvr additive="base">
                                        <p:cTn id="27" dur="500"/>
                                        <p:tgtEl>
                                          <p:spTgt spid="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2"/>
                                        </p:tgtEl>
                                        <p:attrNameLst>
                                          <p:attrName>style.visibility</p:attrName>
                                        </p:attrNameLst>
                                      </p:cBhvr>
                                      <p:to>
                                        <p:strVal val="visible"/>
                                      </p:to>
                                    </p:set>
                                    <p:anim calcmode="lin" valueType="num">
                                      <p:cBhvr additive="base">
                                        <p:cTn id="32"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 calcmode="lin" valueType="num">
                                      <p:cBhvr additive="base">
                                        <p:cTn id="37" dur="500"/>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body" idx="1"/>
          </p:nvPr>
        </p:nvSpPr>
        <p:spPr>
          <a:xfrm>
            <a:off x="457200" y="549275"/>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Sadly, some children experience violence whilst living on the streets of Jinja.  You are going to learn a bit about one child’s experience of living on the streets.  </a:t>
            </a:r>
            <a:endParaRPr/>
          </a:p>
          <a:p>
            <a:pPr marL="0" marR="0" lvl="0" indent="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Calibri"/>
              <a:buNone/>
            </a:pPr>
            <a:r>
              <a:rPr lang="en-US" sz="3200" b="0" i="0" u="none">
                <a:solidFill>
                  <a:schemeClr val="dk1"/>
                </a:solidFill>
                <a:latin typeface="Calibri"/>
                <a:ea typeface="Calibri"/>
                <a:cs typeface="Calibri"/>
                <a:sym typeface="Calibri"/>
              </a:rPr>
              <a:t>Ochen has written a poem about his experiences and uses some of the persuasive writing techniques that were discussed at the start of the class</a:t>
            </a:r>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On-screen Show (4:3)</PresentationFormat>
  <Paragraphs>155</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Bad Script</vt:lpstr>
      <vt:lpstr>Calibri</vt:lpstr>
      <vt:lpstr>Default Design</vt:lpstr>
      <vt:lpstr>PowerPoint Presentation</vt:lpstr>
      <vt:lpstr>PowerPoint Presentation</vt:lpstr>
      <vt:lpstr>PowerPoint Presentation</vt:lpstr>
      <vt:lpstr>What does S.A.L.V.E do?</vt:lpstr>
      <vt:lpstr>‘No Street Called Home’</vt:lpstr>
      <vt:lpstr>Key Term Bingo</vt:lpstr>
      <vt:lpstr>A Day in the Life of J</vt:lpstr>
      <vt:lpstr>A Day in the Life of J</vt:lpstr>
      <vt:lpstr>PowerPoint Presentation</vt:lpstr>
      <vt:lpstr>PowerPoint Presentation</vt:lpstr>
      <vt:lpstr>PowerPoint Presentation</vt:lpstr>
      <vt:lpstr>PowerPoint Presentation</vt:lpstr>
      <vt:lpstr>Social Stigma</vt:lpstr>
      <vt:lpstr>PowerPoint Presentation</vt:lpstr>
      <vt:lpstr>PowerPoint Presentation</vt:lpstr>
      <vt:lpstr>PowerPoint Presentation</vt:lpstr>
      <vt:lpstr>Let's see what you’ve learnt so far</vt:lpstr>
      <vt:lpstr>True or False</vt:lpstr>
      <vt:lpstr>True or False</vt:lpstr>
      <vt:lpstr>True or False</vt:lpstr>
      <vt:lpstr>True or False</vt:lpstr>
      <vt:lpstr>True or False</vt:lpstr>
      <vt:lpstr>True or False</vt:lpstr>
      <vt:lpstr>True or False</vt:lpstr>
      <vt:lpstr>True or False</vt:lpstr>
      <vt:lpstr>True or False</vt:lpstr>
      <vt:lpstr>PowerPoint Presentation</vt:lpstr>
      <vt:lpstr>True or False</vt:lpstr>
      <vt:lpstr>True or False</vt:lpstr>
      <vt:lpstr>True or False</vt:lpstr>
      <vt:lpstr>True or False</vt:lpstr>
      <vt:lpstr>We believe in unlocking the potential of children living on the streets.  Here’s some information about how we go about that.</vt:lpstr>
      <vt:lpstr>PowerPoint Presentation</vt:lpstr>
      <vt:lpstr>You have been invited to give a speech to the United Nations Security Council on behalf of S.A.L.V.E international explaining why ‘No Street Called Home’ needs to be achieved.         </vt:lpstr>
      <vt:lpstr>PowerPoint Presentation</vt:lpstr>
      <vt:lpstr>Homework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Fu Rigby Doble</cp:lastModifiedBy>
  <cp:revision>3</cp:revision>
  <dcterms:created xsi:type="dcterms:W3CDTF">2013-04-25T11:52:09Z</dcterms:created>
  <dcterms:modified xsi:type="dcterms:W3CDTF">2022-09-20T10:40:00Z</dcterms:modified>
</cp:coreProperties>
</file>