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7" r:id="rId2"/>
    <p:sldId id="281" r:id="rId3"/>
    <p:sldId id="258" r:id="rId4"/>
    <p:sldId id="260" r:id="rId5"/>
    <p:sldId id="261" r:id="rId6"/>
    <p:sldId id="278" r:id="rId7"/>
    <p:sldId id="262" r:id="rId8"/>
    <p:sldId id="263" r:id="rId9"/>
    <p:sldId id="264" r:id="rId10"/>
    <p:sldId id="279" r:id="rId11"/>
    <p:sldId id="269" r:id="rId12"/>
    <p:sldId id="270" r:id="rId13"/>
    <p:sldId id="271" r:id="rId14"/>
    <p:sldId id="276" r:id="rId15"/>
    <p:sldId id="273" r:id="rId16"/>
    <p:sldId id="274" r:id="rId17"/>
    <p:sldId id="275" r:id="rId18"/>
    <p:sldId id="282" r:id="rId19"/>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B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1"/>
    <p:restoredTop sz="79545" autoAdjust="0"/>
  </p:normalViewPr>
  <p:slideViewPr>
    <p:cSldViewPr>
      <p:cViewPr varScale="1">
        <p:scale>
          <a:sx n="44" d="100"/>
          <a:sy n="44" d="100"/>
        </p:scale>
        <p:origin x="1445"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0EE58B1-8DF4-4901-9133-82C94DBF7497}" type="slidenum">
              <a:rPr lang="en-GB" altLang="en-US"/>
              <a:pPr>
                <a:defRPr/>
              </a:pPr>
              <a:t>‹#›</a:t>
            </a:fld>
            <a:endParaRPr lang="en-GB" altLang="en-US"/>
          </a:p>
        </p:txBody>
      </p:sp>
    </p:spTree>
    <p:extLst>
      <p:ext uri="{BB962C8B-B14F-4D97-AF65-F5344CB8AC3E}">
        <p14:creationId xmlns:p14="http://schemas.microsoft.com/office/powerpoint/2010/main" val="2919074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DDEEF421-6791-4159-8FE8-A991DCFC31F4}" type="slidenum">
              <a:rPr lang="en-GB" altLang="en-US" smtClean="0"/>
              <a:pPr>
                <a:spcBef>
                  <a:spcPct val="0"/>
                </a:spcBef>
              </a:pPr>
              <a:t>1</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9BC6DD7-2A63-47EF-B307-24EBB8B52063}" type="slidenum">
              <a:rPr lang="en-GB" altLang="en-US" smtClean="0"/>
              <a:pPr>
                <a:spcBef>
                  <a:spcPct val="0"/>
                </a:spcBef>
              </a:pPr>
              <a:t>13</a:t>
            </a:fld>
            <a:endParaRPr lang="en-GB"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-The people of Uganda are famous for being very friendly and hard working. </a:t>
            </a:r>
          </a:p>
          <a:p>
            <a:pPr eaLnBrk="1" hangingPunct="1"/>
            <a:r>
              <a:rPr lang="en-GB" altLang="en-US"/>
              <a:t>-They enjoy dancing, music and food and they love football.</a:t>
            </a:r>
          </a:p>
          <a:p>
            <a:pPr eaLnBrk="1" hangingPunct="1"/>
            <a:r>
              <a:rPr lang="en-GB" altLang="en-US"/>
              <a:t>-The majority of people work in agriculture. </a:t>
            </a:r>
          </a:p>
          <a:p>
            <a:pPr eaLnBrk="1" hangingPunct="1"/>
            <a:r>
              <a:rPr lang="en-GB" altLang="en-US"/>
              <a:t>-Ugandan’s traditionally have big families, with 5 children per family being the average. </a:t>
            </a:r>
          </a:p>
          <a:p>
            <a:pPr eaLnBrk="1" hangingPunct="1"/>
            <a:r>
              <a:rPr lang="en-GB" altLang="en-US"/>
              <a:t>-This means there are lots and lots of children in Uganda – in fact over half the population are children. </a:t>
            </a:r>
          </a:p>
          <a:p>
            <a:pPr eaLnBrk="1" hangingPunct="1"/>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300A100F-F697-4F53-872E-0883F2F5EC50}" type="slidenum">
              <a:rPr lang="en-GB" altLang="en-US" smtClean="0"/>
              <a:pPr>
                <a:spcBef>
                  <a:spcPct val="0"/>
                </a:spcBef>
              </a:pPr>
              <a:t>14</a:t>
            </a:fld>
            <a:endParaRPr lang="en-GB"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-As well as being a beautiful and friendly country, Uganda is also a very poor country – one of the poorer countries in the world.</a:t>
            </a:r>
          </a:p>
          <a:p>
            <a:pPr eaLnBrk="1" hangingPunct="1"/>
            <a:r>
              <a:rPr lang="en-GB" altLang="en-US"/>
              <a:t>-Being a poor country has a big effect on the people who live there.</a:t>
            </a:r>
          </a:p>
          <a:p>
            <a:pPr eaLnBrk="1" hangingPunct="1"/>
            <a:r>
              <a:rPr lang="en-GB" altLang="en-US"/>
              <a:t>-Some things that we take for granted they cannot afford. </a:t>
            </a:r>
          </a:p>
          <a:p>
            <a:pPr eaLnBrk="1" hangingPunct="1"/>
            <a:r>
              <a:rPr lang="en-GB" altLang="en-US"/>
              <a:t>-For example many children die because their parents can’t afford lifesaving medicines for them if they get ill, many adults don’t know how to read or write because they couldn’t afford to go to school, most people don’t have electricity or running water in their homes, only 1% of people will have ever used a flushing toilet. </a:t>
            </a:r>
          </a:p>
          <a:p>
            <a:pPr eaLnBrk="1" hangingPunct="1">
              <a:buFontTx/>
              <a:buChar char="•"/>
            </a:pPr>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D25152C-345D-4C52-A4BE-C950E36EBA3A}" type="slidenum">
              <a:rPr lang="en-GB" altLang="en-US" smtClean="0"/>
              <a:pPr>
                <a:spcBef>
                  <a:spcPct val="0"/>
                </a:spcBef>
              </a:pPr>
              <a:t>15</a:t>
            </a:fld>
            <a:endParaRPr lang="en-GB"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-8 million people in Uganda live on less than £1.50 a day.</a:t>
            </a:r>
          </a:p>
          <a:p>
            <a:pPr eaLnBrk="1" hangingPunct="1"/>
            <a:r>
              <a:rPr lang="en-GB" altLang="en-US" dirty="0"/>
              <a:t>-What can you buy with £1.50? (Sweets, a tin of baked beans, news paper, hair clips… </a:t>
            </a:r>
            <a:r>
              <a:rPr lang="en-GB" altLang="en-US"/>
              <a:t>etc)</a:t>
            </a:r>
            <a:endParaRPr lang="en-GB" altLang="en-US" dirty="0"/>
          </a:p>
          <a:p>
            <a:pPr eaLnBrk="1" hangingPunct="1"/>
            <a:r>
              <a:rPr lang="en-GB" altLang="en-US" dirty="0"/>
              <a:t>-How are you supposed to be able to afford: clean water, food for you and your family, rent for your house, medicine for if you get sick, toys to play with, clothes to wear, school fees, money for the bus to go to work?</a:t>
            </a:r>
          </a:p>
          <a:p>
            <a:pPr eaLnBrk="1" hangingPunct="1"/>
            <a:r>
              <a:rPr lang="en-GB" altLang="en-US" dirty="0"/>
              <a:t>-On £1.50 a day it is very hard to even afford the most basic things in life. </a:t>
            </a:r>
          </a:p>
          <a:p>
            <a:pPr eaLnBrk="1" hangingPunct="1">
              <a:buFontTx/>
              <a:buChar char="•"/>
            </a:pPr>
            <a:r>
              <a:rPr lang="en-GB" altLang="en-US" dirty="0"/>
              <a:t>This gets even more difficult if you have to use the £1.50 to support not only you but your children and other relatives as well. </a:t>
            </a:r>
          </a:p>
          <a:p>
            <a:pPr eaLnBrk="1" hangingPunct="1">
              <a:buFontTx/>
              <a:buChar char="•"/>
            </a:pPr>
            <a:r>
              <a:rPr lang="en-GB" altLang="en-US" dirty="0"/>
              <a:t>It becomes very hard to look after yourself and your family even if you are working very hard to do so.</a:t>
            </a:r>
          </a:p>
          <a:p>
            <a:pPr eaLnBrk="1" hangingPunct="1"/>
            <a:r>
              <a:rPr lang="en-GB" altLang="en-US"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0EADE87-04DD-441B-9C99-BE2D40C6EC24}" type="slidenum">
              <a:rPr lang="en-GB" altLang="en-US" smtClean="0"/>
              <a:pPr>
                <a:spcBef>
                  <a:spcPct val="0"/>
                </a:spcBef>
              </a:pPr>
              <a:t>16</a:t>
            </a:fld>
            <a:endParaRPr lang="en-GB"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-Jinja is the second largest city in Uganda</a:t>
            </a:r>
          </a:p>
          <a:p>
            <a:pPr eaLnBrk="1" hangingPunct="1"/>
            <a:r>
              <a:rPr lang="en-GB" altLang="en-US"/>
              <a:t>-Find it again on your map of Uganda </a:t>
            </a:r>
          </a:p>
          <a:p>
            <a:pPr eaLnBrk="1" hangingPunct="1"/>
            <a:r>
              <a:rPr lang="en-GB" altLang="en-US"/>
              <a:t>-Jinja is on the edge of Lake Victoria and close to the start of the River Nile which goes all the way up to Egypt.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560AD361-F3F2-4EAB-BD9A-4AF7C5450E89}" type="slidenum">
              <a:rPr lang="en-GB" altLang="en-US" smtClean="0"/>
              <a:pPr>
                <a:spcBef>
                  <a:spcPct val="0"/>
                </a:spcBef>
              </a:pPr>
              <a:t>17</a:t>
            </a:fld>
            <a:endParaRPr lang="en-GB"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-There are many hundreds of children who live on the streets in Jinja. </a:t>
            </a:r>
          </a:p>
          <a:p>
            <a:pPr eaLnBrk="1" hangingPunct="1"/>
            <a:r>
              <a:rPr lang="en-GB" altLang="en-US"/>
              <a:t>-Life on the streets is very hard. </a:t>
            </a:r>
          </a:p>
          <a:p>
            <a:pPr eaLnBrk="1" hangingPunct="1"/>
            <a:r>
              <a:rPr lang="en-GB" altLang="en-US"/>
              <a:t>-Children on the streets have to try and find safe places to sleep, play and work, as well as trying to find food. </a:t>
            </a:r>
          </a:p>
          <a:p>
            <a:pPr eaLnBrk="1" hangingPunct="1"/>
            <a:r>
              <a:rPr lang="en-GB" altLang="en-US"/>
              <a:t>-Often they have to search through bins for something to eat or drink. </a:t>
            </a:r>
          </a:p>
          <a:p>
            <a:pPr eaLnBrk="1" hangingPunct="1"/>
            <a:r>
              <a:rPr lang="en-GB" altLang="en-US"/>
              <a:t>-Some people in Jinja think that children living on the streets are bad children because they ran away from home, so they are unkind to them or just ignore them. </a:t>
            </a:r>
          </a:p>
          <a:p>
            <a:pP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D69D82A5-5198-4B82-AB71-3731EB08DABB}" type="slidenum">
              <a:rPr lang="en-GB" altLang="en-US" smtClean="0"/>
              <a:pPr>
                <a:spcBef>
                  <a:spcPct val="0"/>
                </a:spcBef>
              </a:pPr>
              <a:t>2</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02A6DD5F-E768-4395-86E9-87BBD30038F8}" type="slidenum">
              <a:rPr lang="en-GB" altLang="en-US" smtClean="0"/>
              <a:pPr>
                <a:spcBef>
                  <a:spcPct val="0"/>
                </a:spcBef>
              </a:pPr>
              <a:t>3</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-There are some things all children everywhere need for healthy development. </a:t>
            </a:r>
          </a:p>
          <a:p>
            <a:pPr eaLnBrk="1" hangingPunct="1"/>
            <a:r>
              <a:rPr lang="en-GB" altLang="en-US"/>
              <a:t>-Does anyone remember what these are? (e.g. Clean water, Decent shelter, Education, Allowed to express your opinion, Medical care, Nutritious food, Play, Practise beliefs, culture &amp; language, Clean air, Protection from abuse and neglect, Protection from discrimination).</a:t>
            </a:r>
          </a:p>
          <a:p>
            <a:pPr eaLnBrk="1" hangingPunct="1"/>
            <a:r>
              <a:rPr lang="en-GB" altLang="en-US"/>
              <a:t>-The things that children really need we call Children’s Rights.</a:t>
            </a:r>
          </a:p>
          <a:p>
            <a:pPr eaLnBrk="1" hangingPunct="1"/>
            <a:r>
              <a:rPr lang="en-GB" altLang="en-US"/>
              <a:t>-These rights are protected by government and the law and everyone – both adults and other children – has a duty to try and make sure all children get the things they need.  </a:t>
            </a:r>
          </a:p>
          <a:p>
            <a:pPr eaLnBrk="1" hangingPunct="1">
              <a:buFontTx/>
              <a:buChar char="•"/>
            </a:pPr>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29DA9884-24D4-4CE1-A5A2-364D82C40253}" type="slidenum">
              <a:rPr lang="en-GB" altLang="en-US" smtClean="0"/>
              <a:pPr>
                <a:spcBef>
                  <a:spcPct val="0"/>
                </a:spcBef>
              </a:pPr>
              <a:t>4</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sz="1600">
                <a:latin typeface="Linda's Lament" pitchFamily="2" charset="0"/>
              </a:rPr>
              <a:t>-However, for many children around the world, their Children’s Rights are being ignored and their basic needs are not being met. </a:t>
            </a:r>
          </a:p>
          <a:p>
            <a:pPr eaLnBrk="1" hangingPunct="1"/>
            <a:r>
              <a:rPr lang="en-GB" altLang="en-US" sz="1600">
                <a:latin typeface="Linda's Lament" pitchFamily="2" charset="0"/>
              </a:rPr>
              <a:t>-This means they are not getting all the important things that they need – like food, shelter and education – to be happy and healthy. </a:t>
            </a:r>
            <a:r>
              <a:rPr lang="en-GB" altLang="en-US"/>
              <a:t> </a:t>
            </a:r>
          </a:p>
          <a:p>
            <a:pPr eaLnBrk="1" hangingPunct="1"/>
            <a:r>
              <a:rPr lang="en-GB" altLang="en-US"/>
              <a:t>-This is often especially true for children who live on the streets.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387E7F2-6965-4EC3-A466-6D57DAB00ED6}" type="slidenum">
              <a:rPr lang="en-GB" altLang="en-US" smtClean="0"/>
              <a:pPr>
                <a:spcBef>
                  <a:spcPct val="0"/>
                </a:spcBef>
              </a:pPr>
              <a:t>5</a:t>
            </a:fld>
            <a:endParaRPr lang="en-GB"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-There are an estimated to be millions of children worldwide who live or work on the streets.</a:t>
            </a:r>
          </a:p>
          <a:p>
            <a:pPr eaLnBrk="1" hangingPunct="1"/>
            <a:r>
              <a:rPr lang="en-GB" altLang="en-US"/>
              <a:t>- No-one can say exactly how many children live on the streets as many of them try to hide from adults.</a:t>
            </a:r>
          </a:p>
          <a:p>
            <a:pPr eaLnBrk="1" hangingPunct="1"/>
            <a:r>
              <a:rPr lang="en-GB" altLang="en-US"/>
              <a:t>-In this lesson we are going to look closely at what life is like for children living on the streets in Jinja, Uganda.</a:t>
            </a:r>
          </a:p>
          <a:p>
            <a:pPr eaLnBrk="1" hangingPunct="1"/>
            <a:endParaRPr lang="en-GB" altLang="en-US"/>
          </a:p>
          <a:p>
            <a:pP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D47CD59F-4A2F-4A42-9F54-B08BA2B6514C}" type="slidenum">
              <a:rPr lang="en-GB" altLang="en-US" smtClean="0"/>
              <a:pPr>
                <a:spcBef>
                  <a:spcPct val="0"/>
                </a:spcBef>
              </a:pPr>
              <a:t>6</a:t>
            </a:fld>
            <a:endParaRPr lang="en-GB"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14F2A3C-4EC4-4192-B940-D9F554D36820}" type="slidenum">
              <a:rPr lang="en-GB" altLang="en-US" smtClean="0"/>
              <a:pPr>
                <a:spcBef>
                  <a:spcPct val="0"/>
                </a:spcBef>
              </a:pPr>
              <a:t>10</a:t>
            </a:fld>
            <a:endParaRPr lang="en-GB"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5378A6F6-667B-4064-8952-C2A2F846914F}" type="slidenum">
              <a:rPr lang="en-GB" altLang="en-US" smtClean="0"/>
              <a:pPr>
                <a:spcBef>
                  <a:spcPct val="0"/>
                </a:spcBef>
              </a:pPr>
              <a:t>11</a:t>
            </a:fld>
            <a:endParaRPr lang="en-GB"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t>-As we have seen Uganda is a country in the continent of Africa. </a:t>
            </a:r>
          </a:p>
          <a:p>
            <a:pPr eaLnBrk="1" hangingPunct="1"/>
            <a:r>
              <a:rPr lang="en-GB" altLang="en-US" dirty="0"/>
              <a:t>-Its full name is the Republic of Uganda.</a:t>
            </a:r>
          </a:p>
          <a:p>
            <a:pPr eaLnBrk="1" hangingPunct="1"/>
            <a:r>
              <a:rPr lang="en-GB" altLang="en-US" dirty="0"/>
              <a:t>-As you can see on your maps it’s bordered by Kenya, South Sudan, Democratic Republic of Congo, Rwanda and Tanzania.</a:t>
            </a:r>
          </a:p>
          <a:p>
            <a:pPr eaLnBrk="1" hangingPunct="1"/>
            <a:r>
              <a:rPr lang="en-GB" altLang="en-US" dirty="0"/>
              <a:t>-The climate of Uganda is tropical, which means it is hot and sunny all year round, with two rainy seasons when there are lots of thunderstorms and two dry seasons which are very dusty.</a:t>
            </a:r>
          </a:p>
          <a:p>
            <a:pPr eaLnBrk="1" hangingPunct="1"/>
            <a:endParaRPr lang="en-GB" altLang="en-US" dirty="0"/>
          </a:p>
          <a:p>
            <a:pPr eaLnBrk="1" hangingPunct="1"/>
            <a:r>
              <a:rPr lang="en-GB" altLang="en-US" dirty="0"/>
              <a:t>Population correct at time of writing. Please check https://www.worldometers.info/world-population/uganda-population/ for an up-to-date population</a:t>
            </a:r>
          </a:p>
          <a:p>
            <a:pPr eaLnBrk="1" hangingPunct="1"/>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CAC8200-50D3-41A1-9FBA-007398EE4BE0}" type="slidenum">
              <a:rPr lang="en-GB" altLang="en-US" smtClean="0"/>
              <a:pPr>
                <a:spcBef>
                  <a:spcPct val="0"/>
                </a:spcBef>
              </a:pPr>
              <a:t>12</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a:t>-Uganda is a country full of vibrant colours, music and laughter.</a:t>
            </a:r>
          </a:p>
          <a:p>
            <a:pPr eaLnBrk="1" hangingPunct="1"/>
            <a:r>
              <a:rPr lang="en-GB" altLang="en-US"/>
              <a:t>-It is famous for the many amazing animals who live there including: elephants, monkeys, cheetahs, leopards, zebras and buffalo.  </a:t>
            </a:r>
          </a:p>
          <a:p>
            <a:pPr eaLnBrk="1" hangingPunct="1"/>
            <a:r>
              <a:rPr lang="en-GB" altLang="en-US"/>
              <a:t>-The flag of Uganda is stripy, with black, yellow and red stripes and has a Crested Crane (a type of bird) in the middle. The black represents the people of Uganda, the yellow is symbolic of the sunshine, and red represents brotherhood, symbolizing the blood that connects the people of Uganda. </a:t>
            </a:r>
          </a:p>
          <a:p>
            <a:pPr eaLnBrk="1" hangingPunct="1">
              <a:buFontTx/>
              <a:buChar char="•"/>
            </a:pPr>
            <a:endParaRPr lang="en-GB" altLang="en-US"/>
          </a:p>
          <a:p>
            <a:pPr eaLnBrk="1" hangingPunct="1">
              <a:buFontTx/>
              <a:buChar char="•"/>
            </a:pPr>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2E86A56-2BBF-4791-BE2D-28421333A500}" type="slidenum">
              <a:rPr lang="en-GB" altLang="en-US"/>
              <a:pPr>
                <a:defRPr/>
              </a:pPr>
              <a:t>‹#›</a:t>
            </a:fld>
            <a:endParaRPr lang="en-GB" altLang="en-US"/>
          </a:p>
        </p:txBody>
      </p:sp>
    </p:spTree>
    <p:extLst>
      <p:ext uri="{BB962C8B-B14F-4D97-AF65-F5344CB8AC3E}">
        <p14:creationId xmlns:p14="http://schemas.microsoft.com/office/powerpoint/2010/main" val="3346015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641096-7845-4609-AB2F-2851126563A3}" type="slidenum">
              <a:rPr lang="en-GB" altLang="en-US"/>
              <a:pPr>
                <a:defRPr/>
              </a:pPr>
              <a:t>‹#›</a:t>
            </a:fld>
            <a:endParaRPr lang="en-GB" altLang="en-US"/>
          </a:p>
        </p:txBody>
      </p:sp>
    </p:spTree>
    <p:extLst>
      <p:ext uri="{BB962C8B-B14F-4D97-AF65-F5344CB8AC3E}">
        <p14:creationId xmlns:p14="http://schemas.microsoft.com/office/powerpoint/2010/main" val="54237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86D3141-00C4-4832-97F7-A057484D63E6}" type="slidenum">
              <a:rPr lang="en-GB" altLang="en-US"/>
              <a:pPr>
                <a:defRPr/>
              </a:pPr>
              <a:t>‹#›</a:t>
            </a:fld>
            <a:endParaRPr lang="en-GB" altLang="en-US"/>
          </a:p>
        </p:txBody>
      </p:sp>
    </p:spTree>
    <p:extLst>
      <p:ext uri="{BB962C8B-B14F-4D97-AF65-F5344CB8AC3E}">
        <p14:creationId xmlns:p14="http://schemas.microsoft.com/office/powerpoint/2010/main" val="785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47DAF8A-05D2-4B45-9033-6BB171595174}" type="slidenum">
              <a:rPr lang="en-GB" altLang="en-US"/>
              <a:pPr>
                <a:defRPr/>
              </a:pPr>
              <a:t>‹#›</a:t>
            </a:fld>
            <a:endParaRPr lang="en-GB" altLang="en-US"/>
          </a:p>
        </p:txBody>
      </p:sp>
    </p:spTree>
    <p:extLst>
      <p:ext uri="{BB962C8B-B14F-4D97-AF65-F5344CB8AC3E}">
        <p14:creationId xmlns:p14="http://schemas.microsoft.com/office/powerpoint/2010/main" val="198451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830624D-A905-496C-AC27-1DBF087A3AA8}" type="slidenum">
              <a:rPr lang="en-GB" altLang="en-US"/>
              <a:pPr>
                <a:defRPr/>
              </a:pPr>
              <a:t>‹#›</a:t>
            </a:fld>
            <a:endParaRPr lang="en-GB" altLang="en-US"/>
          </a:p>
        </p:txBody>
      </p:sp>
    </p:spTree>
    <p:extLst>
      <p:ext uri="{BB962C8B-B14F-4D97-AF65-F5344CB8AC3E}">
        <p14:creationId xmlns:p14="http://schemas.microsoft.com/office/powerpoint/2010/main" val="171436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3EC0F0C-8456-4572-857A-1D055CE4E603}" type="slidenum">
              <a:rPr lang="en-GB" altLang="en-US"/>
              <a:pPr>
                <a:defRPr/>
              </a:pPr>
              <a:t>‹#›</a:t>
            </a:fld>
            <a:endParaRPr lang="en-GB" altLang="en-US"/>
          </a:p>
        </p:txBody>
      </p:sp>
    </p:spTree>
    <p:extLst>
      <p:ext uri="{BB962C8B-B14F-4D97-AF65-F5344CB8AC3E}">
        <p14:creationId xmlns:p14="http://schemas.microsoft.com/office/powerpoint/2010/main" val="177743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56B487C-46C0-4886-83E7-5769A67CF20A}" type="slidenum">
              <a:rPr lang="en-GB" altLang="en-US"/>
              <a:pPr>
                <a:defRPr/>
              </a:pPr>
              <a:t>‹#›</a:t>
            </a:fld>
            <a:endParaRPr lang="en-GB" altLang="en-US"/>
          </a:p>
        </p:txBody>
      </p:sp>
    </p:spTree>
    <p:extLst>
      <p:ext uri="{BB962C8B-B14F-4D97-AF65-F5344CB8AC3E}">
        <p14:creationId xmlns:p14="http://schemas.microsoft.com/office/powerpoint/2010/main" val="119083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B419191-B63A-4575-965D-67C13C9725EA}" type="slidenum">
              <a:rPr lang="en-GB" altLang="en-US"/>
              <a:pPr>
                <a:defRPr/>
              </a:pPr>
              <a:t>‹#›</a:t>
            </a:fld>
            <a:endParaRPr lang="en-GB" altLang="en-US"/>
          </a:p>
        </p:txBody>
      </p:sp>
    </p:spTree>
    <p:extLst>
      <p:ext uri="{BB962C8B-B14F-4D97-AF65-F5344CB8AC3E}">
        <p14:creationId xmlns:p14="http://schemas.microsoft.com/office/powerpoint/2010/main" val="363038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16FEB43-DAC6-4C0F-92C3-656444045E41}" type="slidenum">
              <a:rPr lang="en-GB" altLang="en-US"/>
              <a:pPr>
                <a:defRPr/>
              </a:pPr>
              <a:t>‹#›</a:t>
            </a:fld>
            <a:endParaRPr lang="en-GB" altLang="en-US"/>
          </a:p>
        </p:txBody>
      </p:sp>
    </p:spTree>
    <p:extLst>
      <p:ext uri="{BB962C8B-B14F-4D97-AF65-F5344CB8AC3E}">
        <p14:creationId xmlns:p14="http://schemas.microsoft.com/office/powerpoint/2010/main" val="377106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AF153B0-326B-4255-9FEC-BEE790207C12}" type="slidenum">
              <a:rPr lang="en-GB" altLang="en-US"/>
              <a:pPr>
                <a:defRPr/>
              </a:pPr>
              <a:t>‹#›</a:t>
            </a:fld>
            <a:endParaRPr lang="en-GB" altLang="en-US"/>
          </a:p>
        </p:txBody>
      </p:sp>
    </p:spTree>
    <p:extLst>
      <p:ext uri="{BB962C8B-B14F-4D97-AF65-F5344CB8AC3E}">
        <p14:creationId xmlns:p14="http://schemas.microsoft.com/office/powerpoint/2010/main" val="105275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F09811C-3D62-4098-90B6-F16B593D772C}" type="slidenum">
              <a:rPr lang="en-GB" altLang="en-US"/>
              <a:pPr>
                <a:defRPr/>
              </a:pPr>
              <a:t>‹#›</a:t>
            </a:fld>
            <a:endParaRPr lang="en-GB" altLang="en-US"/>
          </a:p>
        </p:txBody>
      </p:sp>
    </p:spTree>
    <p:extLst>
      <p:ext uri="{BB962C8B-B14F-4D97-AF65-F5344CB8AC3E}">
        <p14:creationId xmlns:p14="http://schemas.microsoft.com/office/powerpoint/2010/main" val="83387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3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F062330-6CB4-4E10-86AE-38332A03A4D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2.wmf"/><Relationship Id="rId3" Type="http://schemas.openxmlformats.org/officeDocument/2006/relationships/image" Target="../media/image43.wmf"/><Relationship Id="rId7" Type="http://schemas.openxmlformats.org/officeDocument/2006/relationships/image" Target="../media/image47.png"/><Relationship Id="rId12" Type="http://schemas.openxmlformats.org/officeDocument/2006/relationships/image" Target="../media/image51.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wmf"/><Relationship Id="rId11" Type="http://schemas.openxmlformats.org/officeDocument/2006/relationships/image" Target="../media/image50.wmf"/><Relationship Id="rId5" Type="http://schemas.openxmlformats.org/officeDocument/2006/relationships/image" Target="../media/image45.wmf"/><Relationship Id="rId10" Type="http://schemas.openxmlformats.org/officeDocument/2006/relationships/image" Target="../media/image49.wmf"/><Relationship Id="rId4" Type="http://schemas.openxmlformats.org/officeDocument/2006/relationships/image" Target="../media/image44.wmf"/><Relationship Id="rId9" Type="http://schemas.openxmlformats.org/officeDocument/2006/relationships/image" Target="../media/image48.wmf"/></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wmf"/><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wmf"/><Relationship Id="rId11" Type="http://schemas.openxmlformats.org/officeDocument/2006/relationships/image" Target="../media/image19.png"/><Relationship Id="rId5" Type="http://schemas.openxmlformats.org/officeDocument/2006/relationships/image" Target="../media/image13.wmf"/><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wmf"/></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5580063"/>
            <a:ext cx="157956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327650"/>
            <a:ext cx="230346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2938" y="-11113"/>
            <a:ext cx="1231900" cy="184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56263" y="0"/>
            <a:ext cx="2259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Content Placeholder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22225"/>
            <a:ext cx="24193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525"/>
            <a:ext cx="2051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5738" y="5376863"/>
            <a:ext cx="22320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P10204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4797425"/>
            <a:ext cx="16335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6" descr="IMGP44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9663" y="4724400"/>
            <a:ext cx="16843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15275" y="-22225"/>
            <a:ext cx="12287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757238" y="2503488"/>
            <a:ext cx="7772400" cy="14700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sz="5400" kern="0" dirty="0">
                <a:latin typeface="Linda's Lament" pitchFamily="2" charset="0"/>
              </a:rPr>
              <a:t>Lesson 2: Introduction to Uganda and Jinja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5580063"/>
            <a:ext cx="157956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327650"/>
            <a:ext cx="230346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2938" y="-11113"/>
            <a:ext cx="1231900" cy="184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56263" y="0"/>
            <a:ext cx="2259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Content Placeholder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22225"/>
            <a:ext cx="24193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525"/>
            <a:ext cx="2051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5738" y="5376863"/>
            <a:ext cx="22320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8" descr="P10204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4797425"/>
            <a:ext cx="16335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6" descr="IMGP44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9663" y="4724400"/>
            <a:ext cx="16843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15275" y="-22225"/>
            <a:ext cx="12287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Rectangle 2"/>
          <p:cNvSpPr>
            <a:spLocks noGrp="1" noChangeArrowheads="1"/>
          </p:cNvSpPr>
          <p:nvPr>
            <p:ph type="ctrTitle"/>
          </p:nvPr>
        </p:nvSpPr>
        <p:spPr>
          <a:xfrm>
            <a:off x="757238" y="2492375"/>
            <a:ext cx="7772400" cy="1470025"/>
          </a:xfrm>
        </p:spPr>
        <p:txBody>
          <a:bodyPr/>
          <a:lstStyle/>
          <a:p>
            <a:pPr eaLnBrk="1" hangingPunct="1"/>
            <a:r>
              <a:rPr lang="en-GB" altLang="en-US" sz="5400">
                <a:latin typeface="Linda's Lament" pitchFamily="2" charset="0"/>
              </a:rPr>
              <a:t>Activity 3: Introduction to Uganda and Jinja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5867400" y="0"/>
            <a:ext cx="3276600" cy="6858000"/>
          </a:xfrm>
        </p:spPr>
        <p:txBody>
          <a:bodyPr/>
          <a:lstStyle/>
          <a:p>
            <a:pPr algn="ctr" eaLnBrk="1" hangingPunct="1">
              <a:buFontTx/>
              <a:buNone/>
            </a:pPr>
            <a:r>
              <a:rPr lang="en-GB" altLang="en-US" sz="4800">
                <a:latin typeface="Linda's Lament" pitchFamily="2" charset="0"/>
              </a:rPr>
              <a:t>Republic of Uganda</a:t>
            </a:r>
          </a:p>
          <a:p>
            <a:pPr eaLnBrk="1" hangingPunct="1">
              <a:buFontTx/>
              <a:buNone/>
            </a:pPr>
            <a:endParaRPr lang="en-GB" altLang="en-US" sz="3600">
              <a:latin typeface="Arial Unicode MS" pitchFamily="34" charset="-128"/>
            </a:endParaRPr>
          </a:p>
          <a:p>
            <a:pPr eaLnBrk="1" hangingPunct="1">
              <a:buFontTx/>
              <a:buNone/>
            </a:pPr>
            <a:endParaRPr lang="en-GB" altLang="en-US" sz="3600">
              <a:latin typeface="Arial Unicode MS" pitchFamily="34" charset="-128"/>
            </a:endParaRPr>
          </a:p>
          <a:p>
            <a:pPr algn="ctr" eaLnBrk="1" hangingPunct="1">
              <a:buFontTx/>
              <a:buNone/>
            </a:pPr>
            <a:r>
              <a:rPr lang="en-GB" altLang="en-US" sz="4400">
                <a:latin typeface="Linda's Lament" pitchFamily="2" charset="0"/>
              </a:rPr>
              <a:t>Population: 46 million people </a:t>
            </a:r>
          </a:p>
        </p:txBody>
      </p:sp>
      <p:pic>
        <p:nvPicPr>
          <p:cNvPr id="12291" name="Picture 5" descr="ugaf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00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ltLang="en-US"/>
          </a:p>
        </p:txBody>
      </p:sp>
      <p:sp>
        <p:nvSpPr>
          <p:cNvPr id="13315" name="Rectangle 3"/>
          <p:cNvSpPr>
            <a:spLocks noGrp="1" noChangeArrowheads="1"/>
          </p:cNvSpPr>
          <p:nvPr>
            <p:ph type="body" idx="1"/>
          </p:nvPr>
        </p:nvSpPr>
        <p:spPr>
          <a:xfrm>
            <a:off x="468313" y="1628775"/>
            <a:ext cx="8229600" cy="4525963"/>
          </a:xfrm>
        </p:spPr>
        <p:txBody>
          <a:bodyPr/>
          <a:lstStyle/>
          <a:p>
            <a:pPr eaLnBrk="1" hangingPunct="1"/>
            <a:endParaRPr lang="en-US" altLang="en-US"/>
          </a:p>
        </p:txBody>
      </p:sp>
      <p:pic>
        <p:nvPicPr>
          <p:cNvPr id="13316" name="Picture 5"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40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uganda-fl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463" y="2349500"/>
            <a:ext cx="35623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5463" y="0"/>
            <a:ext cx="3538537"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0388" y="4605338"/>
            <a:ext cx="1689100"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29488" y="4627563"/>
            <a:ext cx="183832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5437188" cy="407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75" y="0"/>
            <a:ext cx="3733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2163" y="4049713"/>
            <a:ext cx="210502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6550" y="4068763"/>
            <a:ext cx="372745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049713"/>
            <a:ext cx="33528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ltLang="en-US"/>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67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429000"/>
            <a:ext cx="47164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0"/>
            <a:ext cx="47164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44275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dirty="0">
                <a:latin typeface="Linda's Lament" pitchFamily="2" charset="0"/>
              </a:rPr>
              <a:t>10 million people in Uganda live on less than 1.50 pound a day….</a:t>
            </a:r>
            <a:r>
              <a:rPr lang="en-GB" altLang="en-US" sz="4800" dirty="0">
                <a:latin typeface="Linda's Lament" pitchFamily="2" charset="0"/>
              </a:rPr>
              <a:t> </a:t>
            </a:r>
          </a:p>
        </p:txBody>
      </p:sp>
      <p:sp>
        <p:nvSpPr>
          <p:cNvPr id="16387" name="Rectangle 3"/>
          <p:cNvSpPr>
            <a:spLocks noGrp="1" noChangeArrowheads="1"/>
          </p:cNvSpPr>
          <p:nvPr>
            <p:ph type="body" idx="1"/>
          </p:nvPr>
        </p:nvSpPr>
        <p:spPr>
          <a:xfrm>
            <a:off x="539750" y="1628775"/>
            <a:ext cx="8229600" cy="2305050"/>
          </a:xfrm>
        </p:spPr>
        <p:txBody>
          <a:bodyPr/>
          <a:lstStyle/>
          <a:p>
            <a:pPr eaLnBrk="1" hangingPunct="1">
              <a:buFontTx/>
              <a:buNone/>
            </a:pPr>
            <a:r>
              <a:rPr lang="en-GB" altLang="en-US" dirty="0">
                <a:latin typeface="Arial Unicode MS" pitchFamily="34" charset="-128"/>
              </a:rPr>
              <a:t>What can you buy with £1.50?</a:t>
            </a:r>
          </a:p>
          <a:p>
            <a:pPr eaLnBrk="1" hangingPunct="1">
              <a:buFontTx/>
              <a:buNone/>
            </a:pPr>
            <a:endParaRPr lang="en-GB" altLang="en-US" dirty="0">
              <a:latin typeface="Arial Unicode MS" pitchFamily="34" charset="-128"/>
            </a:endParaRPr>
          </a:p>
          <a:p>
            <a:pPr eaLnBrk="1" hangingPunct="1">
              <a:buFontTx/>
              <a:buNone/>
            </a:pPr>
            <a:endParaRPr lang="en-GB" altLang="en-US" dirty="0">
              <a:latin typeface="Linda's Lament" pitchFamily="2" charset="0"/>
            </a:endParaRPr>
          </a:p>
          <a:p>
            <a:pPr eaLnBrk="1" hangingPunct="1">
              <a:buFontTx/>
              <a:buNone/>
            </a:pPr>
            <a:endParaRPr lang="en-GB" altLang="en-US" dirty="0">
              <a:latin typeface="Linda's Lament" pitchFamily="2" charset="0"/>
            </a:endParaRPr>
          </a:p>
          <a:p>
            <a:pPr eaLnBrk="1" hangingPunct="1">
              <a:buFontTx/>
              <a:buNone/>
            </a:pPr>
            <a:endParaRPr lang="en-GB" altLang="en-US" dirty="0">
              <a:latin typeface="Linda's Lament" pitchFamily="2" charset="0"/>
            </a:endParaRPr>
          </a:p>
          <a:p>
            <a:pPr eaLnBrk="1" hangingPunct="1">
              <a:buFontTx/>
              <a:buNone/>
            </a:pPr>
            <a:endParaRPr lang="en-GB" altLang="en-US" dirty="0">
              <a:latin typeface="Linda's Lament" pitchFamily="2" charset="0"/>
            </a:endParaRPr>
          </a:p>
          <a:p>
            <a:pPr eaLnBrk="1" hangingPunct="1">
              <a:buFontTx/>
              <a:buNone/>
            </a:pPr>
            <a:endParaRPr lang="en-GB" altLang="en-US" dirty="0">
              <a:latin typeface="Linda's Lament" pitchFamily="2" charset="0"/>
            </a:endParaRPr>
          </a:p>
          <a:p>
            <a:pPr eaLnBrk="1" hangingPunct="1">
              <a:buFontTx/>
              <a:buNone/>
            </a:pPr>
            <a:endParaRPr lang="en-GB" altLang="en-US" dirty="0"/>
          </a:p>
        </p:txBody>
      </p:sp>
      <p:sp>
        <p:nvSpPr>
          <p:cNvPr id="16388" name="AutoShape 5" descr="9k="/>
          <p:cNvSpPr>
            <a:spLocks noChangeAspect="1" noChangeArrowheads="1"/>
          </p:cNvSpPr>
          <p:nvPr/>
        </p:nvSpPr>
        <p:spPr bwMode="auto">
          <a:xfrm>
            <a:off x="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6389" name="AutoShape 7" descr="9k="/>
          <p:cNvSpPr>
            <a:spLocks noChangeAspect="1" noChangeArrowheads="1"/>
          </p:cNvSpPr>
          <p:nvPr/>
        </p:nvSpPr>
        <p:spPr bwMode="auto">
          <a:xfrm>
            <a:off x="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6390" name="AutoShape 9" descr="9k="/>
          <p:cNvSpPr>
            <a:spLocks noChangeAspect="1" noChangeArrowheads="1"/>
          </p:cNvSpPr>
          <p:nvPr/>
        </p:nvSpPr>
        <p:spPr bwMode="auto">
          <a:xfrm>
            <a:off x="0" y="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8682" name="Picture 10" descr="MC90026426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2420938"/>
            <a:ext cx="13668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1" descr="MC90030007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2276475"/>
            <a:ext cx="1416050"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descr="MC90037106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900" y="2133600"/>
            <a:ext cx="17272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4" descr="MC90021505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9925" y="2276475"/>
            <a:ext cx="18002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5" descr="MC90044175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013325"/>
            <a:ext cx="11874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17" descr="MC90043385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501332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18" descr="MC900215439[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4300" y="5084763"/>
            <a:ext cx="981075"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9" descr="MC900232952[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76825" y="5084763"/>
            <a:ext cx="11398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20" descr="MC900388764[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87450" y="5300663"/>
            <a:ext cx="12969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21" descr="j021769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16688" y="5157788"/>
            <a:ext cx="115093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Picture 22" descr="MC90038385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5113" y="5300663"/>
            <a:ext cx="11207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5" name="Text Box 23"/>
          <p:cNvSpPr txBox="1">
            <a:spLocks noChangeArrowheads="1"/>
          </p:cNvSpPr>
          <p:nvPr/>
        </p:nvSpPr>
        <p:spPr bwMode="auto">
          <a:xfrm>
            <a:off x="323850" y="3789363"/>
            <a:ext cx="85693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dirty="0">
                <a:latin typeface="Arial Unicode MS" pitchFamily="34" charset="-128"/>
              </a:rPr>
              <a:t>£1.50 might buy you some sweets, but what about all the other things you need? How can you afford…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82"/>
                                        </p:tgtEl>
                                        <p:attrNameLst>
                                          <p:attrName>style.visibility</p:attrName>
                                        </p:attrNameLst>
                                      </p:cBhvr>
                                      <p:to>
                                        <p:strVal val="visible"/>
                                      </p:to>
                                    </p:set>
                                    <p:anim calcmode="lin" valueType="num">
                                      <p:cBhvr additive="base">
                                        <p:cTn id="7" dur="500" fill="hold"/>
                                        <p:tgtEl>
                                          <p:spTgt spid="28682"/>
                                        </p:tgtEl>
                                        <p:attrNameLst>
                                          <p:attrName>ppt_x</p:attrName>
                                        </p:attrNameLst>
                                      </p:cBhvr>
                                      <p:tavLst>
                                        <p:tav tm="0">
                                          <p:val>
                                            <p:strVal val="#ppt_x"/>
                                          </p:val>
                                        </p:tav>
                                        <p:tav tm="100000">
                                          <p:val>
                                            <p:strVal val="#ppt_x"/>
                                          </p:val>
                                        </p:tav>
                                      </p:tavLst>
                                    </p:anim>
                                    <p:anim calcmode="lin" valueType="num">
                                      <p:cBhvr additive="base">
                                        <p:cTn id="8"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83"/>
                                        </p:tgtEl>
                                        <p:attrNameLst>
                                          <p:attrName>style.visibility</p:attrName>
                                        </p:attrNameLst>
                                      </p:cBhvr>
                                      <p:to>
                                        <p:strVal val="visible"/>
                                      </p:to>
                                    </p:set>
                                    <p:anim calcmode="lin" valueType="num">
                                      <p:cBhvr additive="base">
                                        <p:cTn id="13" dur="500" fill="hold"/>
                                        <p:tgtEl>
                                          <p:spTgt spid="28683"/>
                                        </p:tgtEl>
                                        <p:attrNameLst>
                                          <p:attrName>ppt_x</p:attrName>
                                        </p:attrNameLst>
                                      </p:cBhvr>
                                      <p:tavLst>
                                        <p:tav tm="0">
                                          <p:val>
                                            <p:strVal val="#ppt_x"/>
                                          </p:val>
                                        </p:tav>
                                        <p:tav tm="100000">
                                          <p:val>
                                            <p:strVal val="#ppt_x"/>
                                          </p:val>
                                        </p:tav>
                                      </p:tavLst>
                                    </p:anim>
                                    <p:anim calcmode="lin" valueType="num">
                                      <p:cBhvr additive="base">
                                        <p:cTn id="14"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85"/>
                                        </p:tgtEl>
                                        <p:attrNameLst>
                                          <p:attrName>style.visibility</p:attrName>
                                        </p:attrNameLst>
                                      </p:cBhvr>
                                      <p:to>
                                        <p:strVal val="visible"/>
                                      </p:to>
                                    </p:set>
                                    <p:anim calcmode="lin" valueType="num">
                                      <p:cBhvr additive="base">
                                        <p:cTn id="19" dur="500" fill="hold"/>
                                        <p:tgtEl>
                                          <p:spTgt spid="28685"/>
                                        </p:tgtEl>
                                        <p:attrNameLst>
                                          <p:attrName>ppt_x</p:attrName>
                                        </p:attrNameLst>
                                      </p:cBhvr>
                                      <p:tavLst>
                                        <p:tav tm="0">
                                          <p:val>
                                            <p:strVal val="#ppt_x"/>
                                          </p:val>
                                        </p:tav>
                                        <p:tav tm="100000">
                                          <p:val>
                                            <p:strVal val="#ppt_x"/>
                                          </p:val>
                                        </p:tav>
                                      </p:tavLst>
                                    </p:anim>
                                    <p:anim calcmode="lin" valueType="num">
                                      <p:cBhvr additive="base">
                                        <p:cTn id="20" dur="500" fill="hold"/>
                                        <p:tgtEl>
                                          <p:spTgt spid="2868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686"/>
                                        </p:tgtEl>
                                        <p:attrNameLst>
                                          <p:attrName>style.visibility</p:attrName>
                                        </p:attrNameLst>
                                      </p:cBhvr>
                                      <p:to>
                                        <p:strVal val="visible"/>
                                      </p:to>
                                    </p:set>
                                    <p:anim calcmode="lin" valueType="num">
                                      <p:cBhvr additive="base">
                                        <p:cTn id="25" dur="500" fill="hold"/>
                                        <p:tgtEl>
                                          <p:spTgt spid="28686"/>
                                        </p:tgtEl>
                                        <p:attrNameLst>
                                          <p:attrName>ppt_x</p:attrName>
                                        </p:attrNameLst>
                                      </p:cBhvr>
                                      <p:tavLst>
                                        <p:tav tm="0">
                                          <p:val>
                                            <p:strVal val="#ppt_x"/>
                                          </p:val>
                                        </p:tav>
                                        <p:tav tm="100000">
                                          <p:val>
                                            <p:strVal val="#ppt_x"/>
                                          </p:val>
                                        </p:tav>
                                      </p:tavLst>
                                    </p:anim>
                                    <p:anim calcmode="lin" valueType="num">
                                      <p:cBhvr additive="base">
                                        <p:cTn id="26" dur="500" fill="hold"/>
                                        <p:tgtEl>
                                          <p:spTgt spid="2868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95"/>
                                        </p:tgtEl>
                                        <p:attrNameLst>
                                          <p:attrName>style.visibility</p:attrName>
                                        </p:attrNameLst>
                                      </p:cBhvr>
                                      <p:to>
                                        <p:strVal val="visible"/>
                                      </p:to>
                                    </p:set>
                                    <p:anim calcmode="lin" valueType="num">
                                      <p:cBhvr additive="base">
                                        <p:cTn id="31" dur="500" fill="hold"/>
                                        <p:tgtEl>
                                          <p:spTgt spid="28695"/>
                                        </p:tgtEl>
                                        <p:attrNameLst>
                                          <p:attrName>ppt_x</p:attrName>
                                        </p:attrNameLst>
                                      </p:cBhvr>
                                      <p:tavLst>
                                        <p:tav tm="0">
                                          <p:val>
                                            <p:strVal val="#ppt_x"/>
                                          </p:val>
                                        </p:tav>
                                        <p:tav tm="100000">
                                          <p:val>
                                            <p:strVal val="#ppt_x"/>
                                          </p:val>
                                        </p:tav>
                                      </p:tavLst>
                                    </p:anim>
                                    <p:anim calcmode="lin" valueType="num">
                                      <p:cBhvr additive="base">
                                        <p:cTn id="32" dur="500" fill="hold"/>
                                        <p:tgtEl>
                                          <p:spTgt spid="2869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8687"/>
                                        </p:tgtEl>
                                        <p:attrNameLst>
                                          <p:attrName>style.visibility</p:attrName>
                                        </p:attrNameLst>
                                      </p:cBhvr>
                                      <p:to>
                                        <p:strVal val="visible"/>
                                      </p:to>
                                    </p:set>
                                    <p:animEffect transition="in" filter="checkerboard(across)">
                                      <p:cBhvr>
                                        <p:cTn id="37" dur="500"/>
                                        <p:tgtEl>
                                          <p:spTgt spid="2868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28692"/>
                                        </p:tgtEl>
                                        <p:attrNameLst>
                                          <p:attrName>style.visibility</p:attrName>
                                        </p:attrNameLst>
                                      </p:cBhvr>
                                      <p:to>
                                        <p:strVal val="visible"/>
                                      </p:to>
                                    </p:set>
                                    <p:animEffect transition="in" filter="checkerboard(across)">
                                      <p:cBhvr>
                                        <p:cTn id="42" dur="500"/>
                                        <p:tgtEl>
                                          <p:spTgt spid="286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28689"/>
                                        </p:tgtEl>
                                        <p:attrNameLst>
                                          <p:attrName>style.visibility</p:attrName>
                                        </p:attrNameLst>
                                      </p:cBhvr>
                                      <p:to>
                                        <p:strVal val="visible"/>
                                      </p:to>
                                    </p:set>
                                    <p:animEffect transition="in" filter="checkerboard(across)">
                                      <p:cBhvr>
                                        <p:cTn id="47" dur="500"/>
                                        <p:tgtEl>
                                          <p:spTgt spid="2868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28690"/>
                                        </p:tgtEl>
                                        <p:attrNameLst>
                                          <p:attrName>style.visibility</p:attrName>
                                        </p:attrNameLst>
                                      </p:cBhvr>
                                      <p:to>
                                        <p:strVal val="visible"/>
                                      </p:to>
                                    </p:set>
                                    <p:animEffect transition="in" filter="checkerboard(across)">
                                      <p:cBhvr>
                                        <p:cTn id="52" dur="500"/>
                                        <p:tgtEl>
                                          <p:spTgt spid="2869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28691"/>
                                        </p:tgtEl>
                                        <p:attrNameLst>
                                          <p:attrName>style.visibility</p:attrName>
                                        </p:attrNameLst>
                                      </p:cBhvr>
                                      <p:to>
                                        <p:strVal val="visible"/>
                                      </p:to>
                                    </p:set>
                                    <p:animEffect transition="in" filter="checkerboard(across)">
                                      <p:cBhvr>
                                        <p:cTn id="57" dur="500"/>
                                        <p:tgtEl>
                                          <p:spTgt spid="2869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28693"/>
                                        </p:tgtEl>
                                        <p:attrNameLst>
                                          <p:attrName>style.visibility</p:attrName>
                                        </p:attrNameLst>
                                      </p:cBhvr>
                                      <p:to>
                                        <p:strVal val="visible"/>
                                      </p:to>
                                    </p:set>
                                    <p:animEffect transition="in" filter="checkerboard(across)">
                                      <p:cBhvr>
                                        <p:cTn id="62" dur="500"/>
                                        <p:tgtEl>
                                          <p:spTgt spid="2869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nodeType="clickEffect">
                                  <p:stCondLst>
                                    <p:cond delay="0"/>
                                  </p:stCondLst>
                                  <p:childTnLst>
                                    <p:set>
                                      <p:cBhvr>
                                        <p:cTn id="66" dur="1" fill="hold">
                                          <p:stCondLst>
                                            <p:cond delay="0"/>
                                          </p:stCondLst>
                                        </p:cTn>
                                        <p:tgtEl>
                                          <p:spTgt spid="28694"/>
                                        </p:tgtEl>
                                        <p:attrNameLst>
                                          <p:attrName>style.visibility</p:attrName>
                                        </p:attrNameLst>
                                      </p:cBhvr>
                                      <p:to>
                                        <p:strVal val="visible"/>
                                      </p:to>
                                    </p:set>
                                    <p:animEffect transition="in" filter="checkerboard(across)">
                                      <p:cBhvr>
                                        <p:cTn id="67" dur="500"/>
                                        <p:tgtEl>
                                          <p:spTgt spid="28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altLang="en-US" sz="4800">
                <a:latin typeface="Linda's Lament" pitchFamily="2" charset="0"/>
              </a:rPr>
              <a:t>Life in Jinja</a:t>
            </a:r>
          </a:p>
        </p:txBody>
      </p:sp>
      <p:sp>
        <p:nvSpPr>
          <p:cNvPr id="17411" name="Rectangle 3"/>
          <p:cNvSpPr>
            <a:spLocks noGrp="1" noChangeArrowheads="1"/>
          </p:cNvSpPr>
          <p:nvPr>
            <p:ph type="body" idx="1"/>
          </p:nvPr>
        </p:nvSpPr>
        <p:spPr/>
        <p:txBody>
          <a:bodyPr/>
          <a:lstStyle/>
          <a:p>
            <a:pPr eaLnBrk="1" hangingPunct="1"/>
            <a:endParaRPr lang="en-US" altLang="en-US"/>
          </a:p>
        </p:txBody>
      </p:sp>
      <p:sp>
        <p:nvSpPr>
          <p:cNvPr id="17412" name="AutoShape 5" descr="9k="/>
          <p:cNvSpPr>
            <a:spLocks noChangeAspect="1" noChangeArrowheads="1"/>
          </p:cNvSpPr>
          <p:nvPr/>
        </p:nvSpPr>
        <p:spPr bwMode="auto">
          <a:xfrm>
            <a:off x="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7413" name="AutoShape 7" descr="9k="/>
          <p:cNvSpPr>
            <a:spLocks noChangeAspect="1" noChangeArrowheads="1"/>
          </p:cNvSpPr>
          <p:nvPr/>
        </p:nvSpPr>
        <p:spPr bwMode="auto">
          <a:xfrm>
            <a:off x="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7414" name="AutoShape 9" descr="9k="/>
          <p:cNvSpPr>
            <a:spLocks noChangeAspect="1" noChangeArrowheads="1"/>
          </p:cNvSpPr>
          <p:nvPr/>
        </p:nvSpPr>
        <p:spPr bwMode="auto">
          <a:xfrm>
            <a:off x="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7415" name="AutoShape 11" descr="9k="/>
          <p:cNvSpPr>
            <a:spLocks noChangeAspect="1" noChangeArrowheads="1"/>
          </p:cNvSpPr>
          <p:nvPr/>
        </p:nvSpPr>
        <p:spPr bwMode="auto">
          <a:xfrm>
            <a:off x="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1741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1196975"/>
            <a:ext cx="3935412"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788" y="1196975"/>
            <a:ext cx="4052887"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4257675"/>
            <a:ext cx="17272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4408488"/>
            <a:ext cx="17272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altLang="en-US"/>
          </a:p>
        </p:txBody>
      </p:sp>
      <p:sp>
        <p:nvSpPr>
          <p:cNvPr id="18435" name="Rectangle 6"/>
          <p:cNvSpPr>
            <a:spLocks noGrp="1" noChangeArrowheads="1"/>
          </p:cNvSpPr>
          <p:nvPr>
            <p:ph type="body" idx="1"/>
          </p:nvPr>
        </p:nvSpPr>
        <p:spPr/>
        <p:txBody>
          <a:bodyPr/>
          <a:lstStyle/>
          <a:p>
            <a:pPr eaLnBrk="1" hangingPunct="1"/>
            <a:endParaRPr lang="en-US" altLang="en-US"/>
          </a:p>
        </p:txBody>
      </p:sp>
      <p:pic>
        <p:nvPicPr>
          <p:cNvPr id="18436" name="Picture 8" descr="P1040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25"/>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P1040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25"/>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F7BA7-0F52-F41C-2701-4271C396F835}"/>
              </a:ext>
            </a:extLst>
          </p:cNvPr>
          <p:cNvSpPr>
            <a:spLocks noGrp="1"/>
          </p:cNvSpPr>
          <p:nvPr>
            <p:ph type="title"/>
          </p:nvPr>
        </p:nvSpPr>
        <p:spPr/>
        <p:txBody>
          <a:bodyPr/>
          <a:lstStyle/>
          <a:p>
            <a:endParaRPr lang="en-GB"/>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0C2A87D2-4B36-4543-9755-461773E15B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84210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5580063"/>
            <a:ext cx="157956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327650"/>
            <a:ext cx="230346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2938" y="-11113"/>
            <a:ext cx="1231900" cy="184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56263" y="0"/>
            <a:ext cx="2259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Content Placeholder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22225"/>
            <a:ext cx="24193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525"/>
            <a:ext cx="2051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5738" y="5376863"/>
            <a:ext cx="22320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descr="P10204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4797425"/>
            <a:ext cx="16335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6" descr="IMGP44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9663" y="4724400"/>
            <a:ext cx="16843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15275" y="-22225"/>
            <a:ext cx="12287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957263" y="2492375"/>
            <a:ext cx="7772400" cy="14700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kern="0" dirty="0">
                <a:latin typeface="Linda's Lament" pitchFamily="2" charset="0"/>
              </a:rPr>
              <a:t>Activity 1: Children’s Rights and Children on the Street - Recap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511300" y="1676400"/>
            <a:ext cx="6264275" cy="4568825"/>
          </a:xfrm>
        </p:spPr>
        <p:txBody>
          <a:bodyPr/>
          <a:lstStyle/>
          <a:p>
            <a:pPr algn="ctr" eaLnBrk="1" hangingPunct="1">
              <a:buFontTx/>
              <a:buNone/>
            </a:pPr>
            <a:endParaRPr lang="en-GB" altLang="en-US" sz="2400">
              <a:latin typeface="Linda's Lament" pitchFamily="2" charset="0"/>
            </a:endParaRPr>
          </a:p>
          <a:p>
            <a:pPr algn="ctr" eaLnBrk="1" hangingPunct="1">
              <a:buFontTx/>
              <a:buNone/>
            </a:pPr>
            <a:r>
              <a:rPr lang="en-GB" altLang="en-US" sz="4400">
                <a:latin typeface="Linda's Lament" pitchFamily="2" charset="0"/>
              </a:rPr>
              <a:t>There are some things all children everywhere need to be happy and healthy</a:t>
            </a:r>
          </a:p>
        </p:txBody>
      </p:sp>
      <p:pic>
        <p:nvPicPr>
          <p:cNvPr id="4099" name="Picture 4" descr="MC9004417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0350"/>
            <a:ext cx="16922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MC90043385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863" y="192088"/>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2" descr="MC90031183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850" y="404813"/>
            <a:ext cx="14398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8" descr="MC90044531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3600" y="260350"/>
            <a:ext cx="205105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15"/>
          <p:cNvGrpSpPr>
            <a:grpSpLocks/>
          </p:cNvGrpSpPr>
          <p:nvPr/>
        </p:nvGrpSpPr>
        <p:grpSpPr bwMode="auto">
          <a:xfrm>
            <a:off x="6877050" y="4365625"/>
            <a:ext cx="1997075" cy="1958975"/>
            <a:chOff x="4332" y="2750"/>
            <a:chExt cx="1258" cy="1234"/>
          </a:xfrm>
        </p:grpSpPr>
        <p:pic>
          <p:nvPicPr>
            <p:cNvPr id="4108" name="Picture 16" descr="MC90023213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2" y="2750"/>
              <a:ext cx="1258" cy="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0" descr="MC90043253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8" y="3249"/>
              <a:ext cx="685"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4" name="Picture 25" descr="MC900197876[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2700" y="3113088"/>
            <a:ext cx="1449388"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25" y="3101975"/>
            <a:ext cx="184626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
          <p:cNvPicPr>
            <a:picLocks noChangeAspect="1" noChangeArrowheads="1"/>
          </p:cNvPicPr>
          <p:nvPr/>
        </p:nvPicPr>
        <p:blipFill>
          <a:blip r:embed="rId11">
            <a:extLst>
              <a:ext uri="{28A0092B-C50C-407E-A947-70E740481C1C}">
                <a14:useLocalDpi xmlns:a14="http://schemas.microsoft.com/office/drawing/2010/main" val="0"/>
              </a:ext>
            </a:extLst>
          </a:blip>
          <a:srcRect l="22746" r="53555" b="67850"/>
          <a:stretch>
            <a:fillRect/>
          </a:stretch>
        </p:blipFill>
        <p:spPr bwMode="auto">
          <a:xfrm>
            <a:off x="4829037" y="5122108"/>
            <a:ext cx="1127050" cy="172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3"/>
          <p:cNvPicPr>
            <a:picLocks noChangeAspect="1" noChangeArrowheads="1"/>
          </p:cNvPicPr>
          <p:nvPr/>
        </p:nvPicPr>
        <p:blipFill>
          <a:blip r:embed="rId12">
            <a:extLst>
              <a:ext uri="{28A0092B-C50C-407E-A947-70E740481C1C}">
                <a14:useLocalDpi xmlns:a14="http://schemas.microsoft.com/office/drawing/2010/main" val="0"/>
              </a:ext>
            </a:extLst>
          </a:blip>
          <a:srcRect b="7777"/>
          <a:stretch>
            <a:fillRect/>
          </a:stretch>
        </p:blipFill>
        <p:spPr bwMode="auto">
          <a:xfrm>
            <a:off x="1846263" y="4578350"/>
            <a:ext cx="19970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2409825"/>
            <a:ext cx="28209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Content Placeholder 3"/>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3059113" y="2349500"/>
            <a:ext cx="3173412" cy="2073275"/>
          </a:xfrm>
          <a:noFill/>
        </p:spPr>
      </p:pic>
      <p:pic>
        <p:nvPicPr>
          <p:cNvPr id="512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2409825"/>
            <a:ext cx="2614613"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1"/>
          <p:cNvSpPr txBox="1">
            <a:spLocks noChangeArrowheads="1"/>
          </p:cNvSpPr>
          <p:nvPr/>
        </p:nvSpPr>
        <p:spPr bwMode="auto">
          <a:xfrm>
            <a:off x="2422525" y="692150"/>
            <a:ext cx="4446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3600" u="sng">
                <a:latin typeface="Linda's Lament" pitchFamily="2" charset="0"/>
              </a:rPr>
              <a:t>Basic needs are not met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ltLang="en-US"/>
          </a:p>
        </p:txBody>
      </p:sp>
      <p:sp>
        <p:nvSpPr>
          <p:cNvPr id="6147" name="Rectangle 3"/>
          <p:cNvSpPr>
            <a:spLocks noGrp="1" noChangeArrowheads="1"/>
          </p:cNvSpPr>
          <p:nvPr>
            <p:ph type="body" idx="1"/>
          </p:nvPr>
        </p:nvSpPr>
        <p:spPr/>
        <p:txBody>
          <a:bodyPr/>
          <a:lstStyle/>
          <a:p>
            <a:pPr eaLnBrk="1" hangingPunct="1"/>
            <a:endParaRPr lang="en-US" altLang="en-US"/>
          </a:p>
        </p:txBody>
      </p:sp>
      <p:pic>
        <p:nvPicPr>
          <p:cNvPr id="6148" name="Picture 5" descr="CIMG35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25"/>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5580063"/>
            <a:ext cx="157956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Content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5327650"/>
            <a:ext cx="230346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52938" y="-11113"/>
            <a:ext cx="1231900" cy="184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56263" y="0"/>
            <a:ext cx="22590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Content Placeholder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22225"/>
            <a:ext cx="241935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525"/>
            <a:ext cx="20510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5738" y="5376863"/>
            <a:ext cx="22320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8" descr="P10204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8400" y="4797425"/>
            <a:ext cx="16335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6" descr="IMGP44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59663" y="4724400"/>
            <a:ext cx="16843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15275" y="-22225"/>
            <a:ext cx="122872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bwMode="auto">
          <a:xfrm>
            <a:off x="685800" y="2549525"/>
            <a:ext cx="7772400" cy="1470025"/>
          </a:xfrm>
          <a:prstGeom prst="rect">
            <a:avLst/>
          </a:prstGeom>
          <a:noFill/>
          <a:ln>
            <a:noFill/>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sz="5400" kern="0" dirty="0">
                <a:latin typeface="Linda's Lament" pitchFamily="2" charset="0"/>
              </a:rPr>
              <a:t>Activity 2: Maps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sp>
        <p:nvSpPr>
          <p:cNvPr id="8194" name="Rectangle 4"/>
          <p:cNvSpPr>
            <a:spLocks noChangeArrowheads="1"/>
          </p:cNvSpPr>
          <p:nvPr/>
        </p:nvSpPr>
        <p:spPr bwMode="auto">
          <a:xfrm rot="-5400000">
            <a:off x="529431" y="-529431"/>
            <a:ext cx="11229975"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endParaRPr lang="en-US" altLang="en-US" sz="1800"/>
          </a:p>
        </p:txBody>
      </p:sp>
      <p:pic>
        <p:nvPicPr>
          <p:cNvPr id="8195" name="Picture 3" descr="A close up of a map&#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0" y="0"/>
            <a:ext cx="6794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8BE40"/>
        </a:solidFill>
        <a:effectLst/>
      </p:bgPr>
    </p:bg>
    <p:spTree>
      <p:nvGrpSpPr>
        <p:cNvPr id="1" name=""/>
        <p:cNvGrpSpPr/>
        <p:nvPr/>
      </p:nvGrpSpPr>
      <p:grpSpPr>
        <a:xfrm>
          <a:off x="0" y="0"/>
          <a:ext cx="0" cy="0"/>
          <a:chOff x="0" y="0"/>
          <a:chExt cx="0" cy="0"/>
        </a:xfrm>
      </p:grpSpPr>
      <p:pic>
        <p:nvPicPr>
          <p:cNvPr id="10242" name="Picture 2" descr="Uganda Map | ePhotoP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138" y="1588"/>
            <a:ext cx="643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1086</Words>
  <Application>Microsoft Office PowerPoint</Application>
  <PresentationFormat>On-screen Show (4:3)</PresentationFormat>
  <Paragraphs>77</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 Unicode MS</vt:lpstr>
      <vt:lpstr>Linda's Lament</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3: Introduction to Uganda and Jinja</vt:lpstr>
      <vt:lpstr>PowerPoint Presentation</vt:lpstr>
      <vt:lpstr>PowerPoint Presentation</vt:lpstr>
      <vt:lpstr>PowerPoint Presentation</vt:lpstr>
      <vt:lpstr>PowerPoint Presentation</vt:lpstr>
      <vt:lpstr>10 million people in Uganda live on less than 1.50 pound a day…. </vt:lpstr>
      <vt:lpstr>Life in Jinja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Jenny</dc:creator>
  <cp:lastModifiedBy>Fu Rigby Doble</cp:lastModifiedBy>
  <cp:revision>56</cp:revision>
  <dcterms:created xsi:type="dcterms:W3CDTF">2013-04-04T11:21:09Z</dcterms:created>
  <dcterms:modified xsi:type="dcterms:W3CDTF">2022-09-20T10:41:22Z</dcterms:modified>
</cp:coreProperties>
</file>