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31" r:id="rId2"/>
    <p:sldId id="281" r:id="rId3"/>
    <p:sldId id="318" r:id="rId4"/>
    <p:sldId id="321" r:id="rId5"/>
    <p:sldId id="322" r:id="rId6"/>
    <p:sldId id="323" r:id="rId7"/>
    <p:sldId id="324" r:id="rId8"/>
    <p:sldId id="319" r:id="rId9"/>
    <p:sldId id="320" r:id="rId10"/>
    <p:sldId id="327" r:id="rId11"/>
    <p:sldId id="328" r:id="rId12"/>
    <p:sldId id="325" r:id="rId13"/>
    <p:sldId id="326" r:id="rId14"/>
    <p:sldId id="309" r:id="rId15"/>
    <p:sldId id="310" r:id="rId16"/>
    <p:sldId id="333" r:id="rId17"/>
    <p:sldId id="335" r:id="rId18"/>
    <p:sldId id="316" r:id="rId19"/>
    <p:sldId id="332" r:id="rId20"/>
    <p:sldId id="336" r:id="rId21"/>
    <p:sldId id="344" r:id="rId22"/>
    <p:sldId id="341" r:id="rId23"/>
    <p:sldId id="342" r:id="rId24"/>
    <p:sldId id="343" r:id="rId25"/>
    <p:sldId id="347" r:id="rId26"/>
    <p:sldId id="348" r:id="rId27"/>
    <p:sldId id="349" r:id="rId28"/>
    <p:sldId id="350" r:id="rId29"/>
    <p:sldId id="354" r:id="rId30"/>
    <p:sldId id="353" r:id="rId31"/>
    <p:sldId id="355" r:id="rId32"/>
    <p:sldId id="352" r:id="rId33"/>
    <p:sldId id="356" r:id="rId34"/>
    <p:sldId id="357" r:id="rId35"/>
    <p:sldId id="358" r:id="rId36"/>
    <p:sldId id="359" r:id="rId37"/>
    <p:sldId id="360" r:id="rId38"/>
    <p:sldId id="339" r:id="rId39"/>
    <p:sldId id="361" r:id="rId40"/>
    <p:sldId id="365" r:id="rId41"/>
    <p:sldId id="366" r:id="rId42"/>
    <p:sldId id="367" r:id="rId43"/>
    <p:sldId id="368" r:id="rId44"/>
    <p:sldId id="369" r:id="rId45"/>
    <p:sldId id="370" r:id="rId46"/>
    <p:sldId id="371" r:id="rId47"/>
    <p:sldId id="372" r:id="rId48"/>
    <p:sldId id="373" r:id="rId49"/>
    <p:sldId id="374" r:id="rId50"/>
    <p:sldId id="375" r:id="rId51"/>
    <p:sldId id="337" r:id="rId52"/>
    <p:sldId id="338" r:id="rId53"/>
    <p:sldId id="376" r:id="rId54"/>
    <p:sldId id="377" r:id="rId55"/>
    <p:sldId id="382" r:id="rId56"/>
    <p:sldId id="363" r:id="rId57"/>
    <p:sldId id="364" r:id="rId58"/>
    <p:sldId id="379" r:id="rId59"/>
    <p:sldId id="378" r:id="rId60"/>
    <p:sldId id="380" r:id="rId61"/>
    <p:sldId id="383" r:id="rId62"/>
    <p:sldId id="304" r:id="rId6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D53"/>
    <a:srgbClr val="FF9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8"/>
    <p:restoredTop sz="85871" autoAdjust="0"/>
  </p:normalViewPr>
  <p:slideViewPr>
    <p:cSldViewPr>
      <p:cViewPr>
        <p:scale>
          <a:sx n="69" d="100"/>
          <a:sy n="69" d="100"/>
        </p:scale>
        <p:origin x="-2124" y="-6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F95F7AC9-482D-308D-E6D8-266A1721A80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123" name="Rectangle 3">
            <a:extLst>
              <a:ext uri="{FF2B5EF4-FFF2-40B4-BE49-F238E27FC236}">
                <a16:creationId xmlns:a16="http://schemas.microsoft.com/office/drawing/2014/main" xmlns="" id="{15EACFFE-5C16-5052-739E-A6487E00D69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3316" name="Rectangle 4">
            <a:extLst>
              <a:ext uri="{FF2B5EF4-FFF2-40B4-BE49-F238E27FC236}">
                <a16:creationId xmlns:a16="http://schemas.microsoft.com/office/drawing/2014/main" xmlns="" id="{5E568CCD-4D7A-876B-A7FC-B41B50F0DFF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xmlns="" id="{012A5BC7-BB30-5CED-F2C3-C99FEB15EC63}"/>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a:extLst>
              <a:ext uri="{FF2B5EF4-FFF2-40B4-BE49-F238E27FC236}">
                <a16:creationId xmlns:a16="http://schemas.microsoft.com/office/drawing/2014/main" xmlns="" id="{565072B7-71E5-4E28-DE9C-ABE6D91DB2CD}"/>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127" name="Rectangle 7">
            <a:extLst>
              <a:ext uri="{FF2B5EF4-FFF2-40B4-BE49-F238E27FC236}">
                <a16:creationId xmlns:a16="http://schemas.microsoft.com/office/drawing/2014/main" xmlns="" id="{E6178D6A-A9E5-DBC5-5B60-1113FBDA5359}"/>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8B4F812-5D24-BF4E-BBC0-F6FD60F9FF6D}" type="slidenum">
              <a:rPr lang="en-GB" altLang="en-US"/>
              <a:pPr>
                <a:defRPr/>
              </a:pPr>
              <a:t>‹#›</a:t>
            </a:fld>
            <a:endParaRPr lang="en-GB" altLang="en-US"/>
          </a:p>
        </p:txBody>
      </p:sp>
    </p:spTree>
    <p:extLst>
      <p:ext uri="{BB962C8B-B14F-4D97-AF65-F5344CB8AC3E}">
        <p14:creationId xmlns:p14="http://schemas.microsoft.com/office/powerpoint/2010/main" val="3857354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xmlns="" id="{51A15F24-7178-5B59-86BA-9D816CCF66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BF65F94-F874-AA43-AA51-0D00D69429D2}" type="slidenum">
              <a:rPr lang="en-GB" altLang="en-US" smtClean="0"/>
              <a:pPr>
                <a:spcBef>
                  <a:spcPct val="0"/>
                </a:spcBef>
              </a:pPr>
              <a:t>1</a:t>
            </a:fld>
            <a:endParaRPr lang="en-GB" altLang="en-US"/>
          </a:p>
        </p:txBody>
      </p:sp>
      <p:sp>
        <p:nvSpPr>
          <p:cNvPr id="15362" name="Rectangle 2">
            <a:extLst>
              <a:ext uri="{FF2B5EF4-FFF2-40B4-BE49-F238E27FC236}">
                <a16:creationId xmlns:a16="http://schemas.microsoft.com/office/drawing/2014/main" xmlns="" id="{29BD43C6-1C38-761E-441A-3248F2F7AFF0}"/>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xmlns="" id="{2D8D9B71-3979-A4C5-DBD1-4716FCB1A8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xmlns="" id="{05C209C2-D305-E00D-D706-9836C256B6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F74039-6DBD-A144-AED3-5841E525E858}" type="slidenum">
              <a:rPr lang="en-GB" altLang="en-US" smtClean="0"/>
              <a:pPr>
                <a:spcBef>
                  <a:spcPct val="0"/>
                </a:spcBef>
              </a:pPr>
              <a:t>2</a:t>
            </a:fld>
            <a:endParaRPr lang="en-GB" altLang="en-US"/>
          </a:p>
        </p:txBody>
      </p:sp>
      <p:sp>
        <p:nvSpPr>
          <p:cNvPr id="15362" name="Rectangle 2">
            <a:extLst>
              <a:ext uri="{FF2B5EF4-FFF2-40B4-BE49-F238E27FC236}">
                <a16:creationId xmlns:a16="http://schemas.microsoft.com/office/drawing/2014/main" xmlns="" id="{BB4B0152-B16F-65DD-E0D3-8E358268813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xmlns="" id="{5CE80576-A093-9104-36AF-430A3B57AF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B4F812-5D24-BF4E-BBC0-F6FD60F9FF6D}" type="slidenum">
              <a:rPr lang="en-GB" altLang="en-US" smtClean="0"/>
              <a:pPr>
                <a:defRPr/>
              </a:pPr>
              <a:t>4</a:t>
            </a:fld>
            <a:endParaRPr lang="en-GB" altLang="en-US"/>
          </a:p>
        </p:txBody>
      </p:sp>
    </p:spTree>
    <p:extLst>
      <p:ext uri="{BB962C8B-B14F-4D97-AF65-F5344CB8AC3E}">
        <p14:creationId xmlns:p14="http://schemas.microsoft.com/office/powerpoint/2010/main" val="8348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xmlns="" id="{05C209C2-D305-E00D-D706-9836C256B6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F74039-6DBD-A144-AED3-5841E525E858}" type="slidenum">
              <a:rPr lang="en-GB" altLang="en-US" smtClean="0"/>
              <a:pPr>
                <a:spcBef>
                  <a:spcPct val="0"/>
                </a:spcBef>
              </a:pPr>
              <a:t>24</a:t>
            </a:fld>
            <a:endParaRPr lang="en-GB" altLang="en-US"/>
          </a:p>
        </p:txBody>
      </p:sp>
      <p:sp>
        <p:nvSpPr>
          <p:cNvPr id="15362" name="Rectangle 2">
            <a:extLst>
              <a:ext uri="{FF2B5EF4-FFF2-40B4-BE49-F238E27FC236}">
                <a16:creationId xmlns:a16="http://schemas.microsoft.com/office/drawing/2014/main" xmlns="" id="{BB4B0152-B16F-65DD-E0D3-8E358268813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xmlns="" id="{5CE80576-A093-9104-36AF-430A3B57AF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xmlns="" id="{3DFB91C6-81B8-622F-00FF-A7505CBFCDAE}"/>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xmlns="" id="{8D43DEEF-D44E-70E7-A408-E2122CB7B6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6627" name="Slide Number Placeholder 3">
            <a:extLst>
              <a:ext uri="{FF2B5EF4-FFF2-40B4-BE49-F238E27FC236}">
                <a16:creationId xmlns:a16="http://schemas.microsoft.com/office/drawing/2014/main" xmlns="" id="{EAD05F4F-01BA-2455-906F-F9E6896857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495808-65E5-1948-9C5D-A2338F2E6179}" type="slidenum">
              <a:rPr lang="en-GB" altLang="en-US" smtClean="0"/>
              <a:pPr/>
              <a:t>30</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xmlns="" id="{05C209C2-D305-E00D-D706-9836C256B6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F74039-6DBD-A144-AED3-5841E525E858}" type="slidenum">
              <a:rPr lang="en-GB" altLang="en-US" smtClean="0"/>
              <a:pPr>
                <a:spcBef>
                  <a:spcPct val="0"/>
                </a:spcBef>
              </a:pPr>
              <a:t>39</a:t>
            </a:fld>
            <a:endParaRPr lang="en-GB" altLang="en-US"/>
          </a:p>
        </p:txBody>
      </p:sp>
      <p:sp>
        <p:nvSpPr>
          <p:cNvPr id="15362" name="Rectangle 2">
            <a:extLst>
              <a:ext uri="{FF2B5EF4-FFF2-40B4-BE49-F238E27FC236}">
                <a16:creationId xmlns:a16="http://schemas.microsoft.com/office/drawing/2014/main" xmlns="" id="{BB4B0152-B16F-65DD-E0D3-8E358268813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xmlns="" id="{5CE80576-A093-9104-36AF-430A3B57AF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48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xmlns="" id="{34B1F23A-0ADD-7953-529A-BD829710E2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D34E02-728B-F14D-9A65-1BA0DC43B5F3}" type="slidenum">
              <a:rPr lang="en-GB" altLang="en-US" smtClean="0"/>
              <a:pPr>
                <a:spcBef>
                  <a:spcPct val="0"/>
                </a:spcBef>
              </a:pPr>
              <a:t>62</a:t>
            </a:fld>
            <a:endParaRPr lang="en-GB" altLang="en-US"/>
          </a:p>
        </p:txBody>
      </p:sp>
      <p:sp>
        <p:nvSpPr>
          <p:cNvPr id="60418" name="Rectangle 2">
            <a:extLst>
              <a:ext uri="{FF2B5EF4-FFF2-40B4-BE49-F238E27FC236}">
                <a16:creationId xmlns:a16="http://schemas.microsoft.com/office/drawing/2014/main" xmlns="" id="{BAD98CD9-DEEC-DB31-57B0-47D88BA1761D}"/>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24D50DBD-B9C9-C4F1-5895-24E72DFAC4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latin typeface="Arial" panose="020B0604020202020204" pitchFamily="34" charset="0"/>
                <a:cs typeface="Arial" panose="020B0604020202020204" pitchFamily="34" charset="0"/>
              </a:rPr>
              <a:t>-S.A.L.V.E International is a charity, which means it funded entirely by donations that people give to help the children. </a:t>
            </a:r>
          </a:p>
          <a:p>
            <a:pPr eaLnBrk="1" hangingPunct="1"/>
            <a:r>
              <a:rPr lang="en-GB" altLang="en-US">
                <a:latin typeface="Arial" panose="020B0604020202020204" pitchFamily="34" charset="0"/>
                <a:cs typeface="Arial" panose="020B0604020202020204" pitchFamily="34" charset="0"/>
              </a:rPr>
              <a:t>-Does any one know the names of any other charities and what they do? (e.g. Cancer Research, RSPB, NSPCC, Oxfam, National Trust, The Red Cross).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xmlns="" id="{CF5D8AD9-1206-E6E0-ABF8-FED3A072FAC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7D903989-1ACE-8CF3-6586-E4D9FB92734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0B9B513E-5113-8859-8AEE-547604FC0E89}"/>
              </a:ext>
            </a:extLst>
          </p:cNvPr>
          <p:cNvSpPr>
            <a:spLocks noGrp="1" noChangeArrowheads="1"/>
          </p:cNvSpPr>
          <p:nvPr>
            <p:ph type="sldNum" sz="quarter" idx="12"/>
          </p:nvPr>
        </p:nvSpPr>
        <p:spPr>
          <a:ln/>
        </p:spPr>
        <p:txBody>
          <a:bodyPr/>
          <a:lstStyle>
            <a:lvl1pPr>
              <a:defRPr/>
            </a:lvl1pPr>
          </a:lstStyle>
          <a:p>
            <a:pPr>
              <a:defRPr/>
            </a:pPr>
            <a:fld id="{5F5ED309-DA1B-5840-A287-517A5F57C0F2}" type="slidenum">
              <a:rPr lang="en-GB" altLang="en-US"/>
              <a:pPr>
                <a:defRPr/>
              </a:pPr>
              <a:t>‹#›</a:t>
            </a:fld>
            <a:endParaRPr lang="en-GB" altLang="en-US"/>
          </a:p>
        </p:txBody>
      </p:sp>
    </p:spTree>
    <p:extLst>
      <p:ext uri="{BB962C8B-B14F-4D97-AF65-F5344CB8AC3E}">
        <p14:creationId xmlns:p14="http://schemas.microsoft.com/office/powerpoint/2010/main" val="343585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FE48DB05-A846-20C6-50B4-B48AB65BAB1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DE7C9AA0-3BA3-317D-E10F-6C70535C6CC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1C235E0C-EF86-3680-16A9-424CF4F13867}"/>
              </a:ext>
            </a:extLst>
          </p:cNvPr>
          <p:cNvSpPr>
            <a:spLocks noGrp="1" noChangeArrowheads="1"/>
          </p:cNvSpPr>
          <p:nvPr>
            <p:ph type="sldNum" sz="quarter" idx="12"/>
          </p:nvPr>
        </p:nvSpPr>
        <p:spPr>
          <a:ln/>
        </p:spPr>
        <p:txBody>
          <a:bodyPr/>
          <a:lstStyle>
            <a:lvl1pPr>
              <a:defRPr/>
            </a:lvl1pPr>
          </a:lstStyle>
          <a:p>
            <a:pPr>
              <a:defRPr/>
            </a:pPr>
            <a:fld id="{70FB8C7F-CDFE-0449-96AD-D1113D1D482A}" type="slidenum">
              <a:rPr lang="en-GB" altLang="en-US"/>
              <a:pPr>
                <a:defRPr/>
              </a:pPr>
              <a:t>‹#›</a:t>
            </a:fld>
            <a:endParaRPr lang="en-GB" altLang="en-US"/>
          </a:p>
        </p:txBody>
      </p:sp>
    </p:spTree>
    <p:extLst>
      <p:ext uri="{BB962C8B-B14F-4D97-AF65-F5344CB8AC3E}">
        <p14:creationId xmlns:p14="http://schemas.microsoft.com/office/powerpoint/2010/main" val="236802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57F81010-D2DE-BB98-80F0-898876A235A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9AFC2755-1A52-D67C-CABD-8D79D8942DF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760E9710-728F-4769-16E2-8CFF7380A817}"/>
              </a:ext>
            </a:extLst>
          </p:cNvPr>
          <p:cNvSpPr>
            <a:spLocks noGrp="1" noChangeArrowheads="1"/>
          </p:cNvSpPr>
          <p:nvPr>
            <p:ph type="sldNum" sz="quarter" idx="12"/>
          </p:nvPr>
        </p:nvSpPr>
        <p:spPr>
          <a:ln/>
        </p:spPr>
        <p:txBody>
          <a:bodyPr/>
          <a:lstStyle>
            <a:lvl1pPr>
              <a:defRPr/>
            </a:lvl1pPr>
          </a:lstStyle>
          <a:p>
            <a:pPr>
              <a:defRPr/>
            </a:pPr>
            <a:fld id="{3B13FA67-AF3D-1A40-A9BF-D242C36A769E}" type="slidenum">
              <a:rPr lang="en-GB" altLang="en-US"/>
              <a:pPr>
                <a:defRPr/>
              </a:pPr>
              <a:t>‹#›</a:t>
            </a:fld>
            <a:endParaRPr lang="en-GB" altLang="en-US"/>
          </a:p>
        </p:txBody>
      </p:sp>
    </p:spTree>
    <p:extLst>
      <p:ext uri="{BB962C8B-B14F-4D97-AF65-F5344CB8AC3E}">
        <p14:creationId xmlns:p14="http://schemas.microsoft.com/office/powerpoint/2010/main" val="59960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xmlns="" id="{0CA53E94-3DC1-C47E-06B7-C515CEA48EF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E2A6EAE2-2C1A-BC78-FEE8-9911424EB4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187BF9EA-73F8-92D7-1257-523A03A96181}"/>
              </a:ext>
            </a:extLst>
          </p:cNvPr>
          <p:cNvSpPr>
            <a:spLocks noGrp="1" noChangeArrowheads="1"/>
          </p:cNvSpPr>
          <p:nvPr>
            <p:ph type="sldNum" sz="quarter" idx="12"/>
          </p:nvPr>
        </p:nvSpPr>
        <p:spPr>
          <a:ln/>
        </p:spPr>
        <p:txBody>
          <a:bodyPr/>
          <a:lstStyle>
            <a:lvl1pPr>
              <a:defRPr/>
            </a:lvl1pPr>
          </a:lstStyle>
          <a:p>
            <a:pPr>
              <a:defRPr/>
            </a:pPr>
            <a:fld id="{6384D0CB-F15F-3E45-AEF6-96B13CD09F81}" type="slidenum">
              <a:rPr lang="en-GB" altLang="en-US"/>
              <a:pPr>
                <a:defRPr/>
              </a:pPr>
              <a:t>‹#›</a:t>
            </a:fld>
            <a:endParaRPr lang="en-GB" altLang="en-US"/>
          </a:p>
        </p:txBody>
      </p:sp>
    </p:spTree>
    <p:extLst>
      <p:ext uri="{BB962C8B-B14F-4D97-AF65-F5344CB8AC3E}">
        <p14:creationId xmlns:p14="http://schemas.microsoft.com/office/powerpoint/2010/main" val="319386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1838680-DA8C-DD03-E0C1-B35E9461C81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4EF66BB3-9DC2-F881-7BA1-D4A26E4D549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C248B5FF-41E4-E442-58C0-C96B057B5430}"/>
              </a:ext>
            </a:extLst>
          </p:cNvPr>
          <p:cNvSpPr>
            <a:spLocks noGrp="1" noChangeArrowheads="1"/>
          </p:cNvSpPr>
          <p:nvPr>
            <p:ph type="sldNum" sz="quarter" idx="12"/>
          </p:nvPr>
        </p:nvSpPr>
        <p:spPr>
          <a:ln/>
        </p:spPr>
        <p:txBody>
          <a:bodyPr/>
          <a:lstStyle>
            <a:lvl1pPr>
              <a:defRPr/>
            </a:lvl1pPr>
          </a:lstStyle>
          <a:p>
            <a:pPr>
              <a:defRPr/>
            </a:pPr>
            <a:fld id="{7E471C51-D60F-684F-B142-DE0FF6B66238}" type="slidenum">
              <a:rPr lang="en-GB" altLang="en-US"/>
              <a:pPr>
                <a:defRPr/>
              </a:pPr>
              <a:t>‹#›</a:t>
            </a:fld>
            <a:endParaRPr lang="en-GB" altLang="en-US"/>
          </a:p>
        </p:txBody>
      </p:sp>
    </p:spTree>
    <p:extLst>
      <p:ext uri="{BB962C8B-B14F-4D97-AF65-F5344CB8AC3E}">
        <p14:creationId xmlns:p14="http://schemas.microsoft.com/office/powerpoint/2010/main" val="426620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xmlns="" id="{2D33A401-EEFC-9FBE-EFF4-2BE32B12096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B76E16A1-B50F-5E29-1338-C6392064E73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91E8F641-1722-3B2A-33CD-AEAA2EB74AC1}"/>
              </a:ext>
            </a:extLst>
          </p:cNvPr>
          <p:cNvSpPr>
            <a:spLocks noGrp="1" noChangeArrowheads="1"/>
          </p:cNvSpPr>
          <p:nvPr>
            <p:ph type="sldNum" sz="quarter" idx="12"/>
          </p:nvPr>
        </p:nvSpPr>
        <p:spPr>
          <a:ln/>
        </p:spPr>
        <p:txBody>
          <a:bodyPr/>
          <a:lstStyle>
            <a:lvl1pPr>
              <a:defRPr/>
            </a:lvl1pPr>
          </a:lstStyle>
          <a:p>
            <a:pPr>
              <a:defRPr/>
            </a:pPr>
            <a:fld id="{C80908DB-B0AD-FF4A-9706-01F5F1258C3B}" type="slidenum">
              <a:rPr lang="en-GB" altLang="en-US"/>
              <a:pPr>
                <a:defRPr/>
              </a:pPr>
              <a:t>‹#›</a:t>
            </a:fld>
            <a:endParaRPr lang="en-GB" altLang="en-US"/>
          </a:p>
        </p:txBody>
      </p:sp>
    </p:spTree>
    <p:extLst>
      <p:ext uri="{BB962C8B-B14F-4D97-AF65-F5344CB8AC3E}">
        <p14:creationId xmlns:p14="http://schemas.microsoft.com/office/powerpoint/2010/main" val="255254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xmlns="" id="{DC7560C8-4F54-8A99-0AF1-B6E105742C01}"/>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xmlns="" id="{FABAB8C1-4173-B116-AD70-B57B8B89D0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xmlns="" id="{73859F9C-3B91-4408-1CE9-072FC0406D8C}"/>
              </a:ext>
            </a:extLst>
          </p:cNvPr>
          <p:cNvSpPr>
            <a:spLocks noGrp="1" noChangeArrowheads="1"/>
          </p:cNvSpPr>
          <p:nvPr>
            <p:ph type="sldNum" sz="quarter" idx="12"/>
          </p:nvPr>
        </p:nvSpPr>
        <p:spPr>
          <a:ln/>
        </p:spPr>
        <p:txBody>
          <a:bodyPr/>
          <a:lstStyle>
            <a:lvl1pPr>
              <a:defRPr/>
            </a:lvl1pPr>
          </a:lstStyle>
          <a:p>
            <a:pPr>
              <a:defRPr/>
            </a:pPr>
            <a:fld id="{56B4DBF0-6616-5640-BDB0-ED44F4C811B1}" type="slidenum">
              <a:rPr lang="en-GB" altLang="en-US"/>
              <a:pPr>
                <a:defRPr/>
              </a:pPr>
              <a:t>‹#›</a:t>
            </a:fld>
            <a:endParaRPr lang="en-GB" altLang="en-US"/>
          </a:p>
        </p:txBody>
      </p:sp>
    </p:spTree>
    <p:extLst>
      <p:ext uri="{BB962C8B-B14F-4D97-AF65-F5344CB8AC3E}">
        <p14:creationId xmlns:p14="http://schemas.microsoft.com/office/powerpoint/2010/main" val="222358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xmlns="" id="{64A12DA8-AA39-4667-DC09-2876F4706865}"/>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xmlns="" id="{EDC73D72-2682-EDAF-3DA6-54CABC404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xmlns="" id="{412E1045-FB52-A095-281E-9746334E618B}"/>
              </a:ext>
            </a:extLst>
          </p:cNvPr>
          <p:cNvSpPr>
            <a:spLocks noGrp="1" noChangeArrowheads="1"/>
          </p:cNvSpPr>
          <p:nvPr>
            <p:ph type="sldNum" sz="quarter" idx="12"/>
          </p:nvPr>
        </p:nvSpPr>
        <p:spPr>
          <a:ln/>
        </p:spPr>
        <p:txBody>
          <a:bodyPr/>
          <a:lstStyle>
            <a:lvl1pPr>
              <a:defRPr/>
            </a:lvl1pPr>
          </a:lstStyle>
          <a:p>
            <a:pPr>
              <a:defRPr/>
            </a:pPr>
            <a:fld id="{DF5945E8-1B53-A548-A469-D838FA07A5B7}" type="slidenum">
              <a:rPr lang="en-GB" altLang="en-US"/>
              <a:pPr>
                <a:defRPr/>
              </a:pPr>
              <a:t>‹#›</a:t>
            </a:fld>
            <a:endParaRPr lang="en-GB" altLang="en-US"/>
          </a:p>
        </p:txBody>
      </p:sp>
    </p:spTree>
    <p:extLst>
      <p:ext uri="{BB962C8B-B14F-4D97-AF65-F5344CB8AC3E}">
        <p14:creationId xmlns:p14="http://schemas.microsoft.com/office/powerpoint/2010/main" val="273070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403201A-F92E-8580-734C-74AFE88BF7D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xmlns="" id="{B5B2177F-5D9E-924C-1970-C672750941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xmlns="" id="{44C9BBC6-142D-36FF-6F74-02CB4E21044F}"/>
              </a:ext>
            </a:extLst>
          </p:cNvPr>
          <p:cNvSpPr>
            <a:spLocks noGrp="1" noChangeArrowheads="1"/>
          </p:cNvSpPr>
          <p:nvPr>
            <p:ph type="sldNum" sz="quarter" idx="12"/>
          </p:nvPr>
        </p:nvSpPr>
        <p:spPr>
          <a:ln/>
        </p:spPr>
        <p:txBody>
          <a:bodyPr/>
          <a:lstStyle>
            <a:lvl1pPr>
              <a:defRPr/>
            </a:lvl1pPr>
          </a:lstStyle>
          <a:p>
            <a:pPr>
              <a:defRPr/>
            </a:pPr>
            <a:fld id="{FA053C32-A6AB-C34D-9BDE-0039FDC03507}" type="slidenum">
              <a:rPr lang="en-GB" altLang="en-US"/>
              <a:pPr>
                <a:defRPr/>
              </a:pPr>
              <a:t>‹#›</a:t>
            </a:fld>
            <a:endParaRPr lang="en-GB" altLang="en-US"/>
          </a:p>
        </p:txBody>
      </p:sp>
    </p:spTree>
    <p:extLst>
      <p:ext uri="{BB962C8B-B14F-4D97-AF65-F5344CB8AC3E}">
        <p14:creationId xmlns:p14="http://schemas.microsoft.com/office/powerpoint/2010/main" val="157840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D4380A1-76FA-A7E6-FE19-F3F43C1F500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4505AE74-B1EB-95A3-AE1A-516EDBAF62F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C12F262B-4659-BA2E-3818-0CF092F90648}"/>
              </a:ext>
            </a:extLst>
          </p:cNvPr>
          <p:cNvSpPr>
            <a:spLocks noGrp="1" noChangeArrowheads="1"/>
          </p:cNvSpPr>
          <p:nvPr>
            <p:ph type="sldNum" sz="quarter" idx="12"/>
          </p:nvPr>
        </p:nvSpPr>
        <p:spPr>
          <a:ln/>
        </p:spPr>
        <p:txBody>
          <a:bodyPr/>
          <a:lstStyle>
            <a:lvl1pPr>
              <a:defRPr/>
            </a:lvl1pPr>
          </a:lstStyle>
          <a:p>
            <a:pPr>
              <a:defRPr/>
            </a:pPr>
            <a:fld id="{9830E93D-3184-584F-B17B-DBCA886D86BD}" type="slidenum">
              <a:rPr lang="en-GB" altLang="en-US"/>
              <a:pPr>
                <a:defRPr/>
              </a:pPr>
              <a:t>‹#›</a:t>
            </a:fld>
            <a:endParaRPr lang="en-GB" altLang="en-US"/>
          </a:p>
        </p:txBody>
      </p:sp>
    </p:spTree>
    <p:extLst>
      <p:ext uri="{BB962C8B-B14F-4D97-AF65-F5344CB8AC3E}">
        <p14:creationId xmlns:p14="http://schemas.microsoft.com/office/powerpoint/2010/main" val="119944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41BBB32-BD98-D2AE-A1EC-DA9D5AE794D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56425725-65F0-09BF-D7A0-CF1968FF882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BBDAE459-4BED-D7E7-A88B-03F30985FF91}"/>
              </a:ext>
            </a:extLst>
          </p:cNvPr>
          <p:cNvSpPr>
            <a:spLocks noGrp="1" noChangeArrowheads="1"/>
          </p:cNvSpPr>
          <p:nvPr>
            <p:ph type="sldNum" sz="quarter" idx="12"/>
          </p:nvPr>
        </p:nvSpPr>
        <p:spPr>
          <a:ln/>
        </p:spPr>
        <p:txBody>
          <a:bodyPr/>
          <a:lstStyle>
            <a:lvl1pPr>
              <a:defRPr/>
            </a:lvl1pPr>
          </a:lstStyle>
          <a:p>
            <a:pPr>
              <a:defRPr/>
            </a:pPr>
            <a:fld id="{CC94BA6F-5977-A949-A0CC-604C321DA6EC}" type="slidenum">
              <a:rPr lang="en-GB" altLang="en-US"/>
              <a:pPr>
                <a:defRPr/>
              </a:pPr>
              <a:t>‹#›</a:t>
            </a:fld>
            <a:endParaRPr lang="en-GB" altLang="en-US"/>
          </a:p>
        </p:txBody>
      </p:sp>
    </p:spTree>
    <p:extLst>
      <p:ext uri="{BB962C8B-B14F-4D97-AF65-F5344CB8AC3E}">
        <p14:creationId xmlns:p14="http://schemas.microsoft.com/office/powerpoint/2010/main" val="169106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8BC53"/>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FB929939-950F-202B-03D4-BE72A6E84AD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82B15CEB-B73D-72E4-94E7-DD46E4147DE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9DD41743-25DB-0C75-E33E-95055638C50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xmlns="" id="{8CB54DCA-267E-7CB0-D3D5-0E8D09A30A5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xmlns="" id="{CE860740-58A2-857C-1AD3-B1AFA7BC63D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A1B9884-D908-214F-A486-09EA6B23DD7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arget="../media/image6.jpeg" Type="http://schemas.openxmlformats.org/officeDocument/2006/relationships/image"/><Relationship Id="rId13" Target="../media/image11.jpeg" Type="http://schemas.openxmlformats.org/officeDocument/2006/relationships/image"/><Relationship Id="rId3" Target="../media/image1.jpeg" Type="http://schemas.openxmlformats.org/officeDocument/2006/relationships/image"/><Relationship Id="rId7" Target="../media/image5.jpeg" Type="http://schemas.openxmlformats.org/officeDocument/2006/relationships/image"/><Relationship Id="rId12" Target="../media/image10.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6" Target="../media/image4.jpeg" Type="http://schemas.openxmlformats.org/officeDocument/2006/relationships/image"/><Relationship Id="rId11" Target="../media/image9.jpeg" Type="http://schemas.openxmlformats.org/officeDocument/2006/relationships/image"/><Relationship Id="rId5" Target="../media/image3.jpeg" Type="http://schemas.openxmlformats.org/officeDocument/2006/relationships/image"/><Relationship Id="rId10" Target="../media/image8.jpeg" Type="http://schemas.openxmlformats.org/officeDocument/2006/relationships/image"/><Relationship Id="rId4" Target="../media/image2.jpeg" Type="http://schemas.openxmlformats.org/officeDocument/2006/relationships/image"/><Relationship Id="rId9" Target="../media/image7.jpeg" Type="http://schemas.openxmlformats.org/officeDocument/2006/relationships/image"/></Relationships>
</file>

<file path=ppt/slides/_rels/slide10.xml.rels><?xml version="1.0" encoding="UTF-8" standalone="yes" ?><Relationships xmlns="http://schemas.openxmlformats.org/package/2006/relationships"><Relationship Id="rId3" Target="../media/image11.jpe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1.jpeg" Type="http://schemas.openxmlformats.org/officeDocument/2006/relationships/image"/><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1.jpeg" Type="http://schemas.openxmlformats.org/officeDocument/2006/relationships/image"/><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1.jpeg" Type="http://schemas.openxmlformats.org/officeDocument/2006/relationships/image"/><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1.jpe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11.jpeg" Type="http://schemas.openxmlformats.org/officeDocument/2006/relationships/image"/><Relationship Id="rId2" Target="https://www.youtube.com/watch?v=QXTXNSWOAqQ" TargetMode="External" Type="http://schemas.openxmlformats.org/officeDocument/2006/relationships/hyperlink"/><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11.jpe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11.jpeg" Type="http://schemas.openxmlformats.org/officeDocument/2006/relationships/image"/><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11.jpeg" Type="http://schemas.openxmlformats.org/officeDocument/2006/relationships/image"/><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11.jpe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21.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 Id="rId4" Target="../media/image22.png" Type="http://schemas.openxmlformats.org/officeDocument/2006/relationships/image"/></Relationships>
</file>

<file path=ppt/slides/_rels/slide26.xml.rels><?xml version="1.0" encoding="UTF-8" standalone="yes" ?><Relationships xmlns="http://schemas.openxmlformats.org/package/2006/relationships"><Relationship Id="rId3" Target="../media/image23.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11.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11.jpeg" Type="http://schemas.openxmlformats.org/officeDocument/2006/relationships/image"/><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11.jpeg" Type="http://schemas.openxmlformats.org/officeDocument/2006/relationships/image"/><Relationship Id="rId2" Target="../notesSlides/notesSlide6.xml" Type="http://schemas.openxmlformats.org/officeDocument/2006/relationships/notesSlid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12.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4" Target="../media/image11.jpeg" Type="http://schemas.openxmlformats.org/officeDocument/2006/relationships/image"/></Relationships>
</file>

<file path=ppt/slides/_rels/slide40.xml.rels><?xml version="1.0" encoding="UTF-8" standalone="yes" ?><Relationships xmlns="http://schemas.openxmlformats.org/package/2006/relationships"><Relationship Id="rId3" Target="../media/image25.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26.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3" Target="../media/image27.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5.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28.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26.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11.jpeg" Type="http://schemas.openxmlformats.org/officeDocument/2006/relationships/image"/><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50.xml.rels><?xml version="1.0" encoding="UTF-8" standalone="yes" ?><Relationships xmlns="http://schemas.openxmlformats.org/package/2006/relationships"><Relationship Id="rId3" Target="../media/image26.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52.xml.rels><?xml version="1.0" encoding="UTF-8" standalone="yes" ?><Relationships xmlns="http://schemas.openxmlformats.org/package/2006/relationships"><Relationship Id="rId3" Target="../media/image26.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3" Target="../media/image28.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3" Target="../media/image29.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3" Target="../media/image11.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57.xml.rels><?xml version="1.0" encoding="UTF-8" standalone="yes" ?><Relationships xmlns="http://schemas.openxmlformats.org/package/2006/relationships"><Relationship Id="rId8" Target="../media/image37.png" Type="http://schemas.openxmlformats.org/officeDocument/2006/relationships/image"/><Relationship Id="rId3" Target="../media/image32.png" Type="http://schemas.openxmlformats.org/officeDocument/2006/relationships/image"/><Relationship Id="rId7" Target="../media/image36.png" Type="http://schemas.openxmlformats.org/officeDocument/2006/relationships/image"/><Relationship Id="rId2" Target="../media/image31.png" Type="http://schemas.openxmlformats.org/officeDocument/2006/relationships/image"/><Relationship Id="rId1" Target="../slideLayouts/slideLayout2.xml" Type="http://schemas.openxmlformats.org/officeDocument/2006/relationships/slideLayout"/><Relationship Id="rId6" Target="../media/image35.png" Type="http://schemas.openxmlformats.org/officeDocument/2006/relationships/image"/><Relationship Id="rId5" Target="../media/image34.png" Type="http://schemas.openxmlformats.org/officeDocument/2006/relationships/image"/><Relationship Id="rId4" Target="../media/image33.jpeg" Type="http://schemas.openxmlformats.org/officeDocument/2006/relationships/image"/><Relationship Id="rId9" Target="../media/image11.jpeg" Type="http://schemas.openxmlformats.org/officeDocument/2006/relationships/image"/></Relationships>
</file>

<file path=ppt/slides/_rels/slide58.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59.xml.rels><?xml version="1.0" encoding="UTF-8" standalone="yes" ?><Relationships xmlns="http://schemas.openxmlformats.org/package/2006/relationships"><Relationship Id="rId3" Target="../media/image11.jpeg" Type="http://schemas.openxmlformats.org/officeDocument/2006/relationships/image"/><Relationship Id="rId2" Target="../media/image38.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11.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60.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arget="http://www.salveinternational.org/wordpress/wp-content/uploads/2012/03/final_logo_no_tagline.gif" TargetMode="External" Type="http://schemas.openxmlformats.org/officeDocument/2006/relationships/hyperlink"/><Relationship Id="rId2" Target="../notesSlides/notesSlide7.xml" Type="http://schemas.openxmlformats.org/officeDocument/2006/relationships/notesSlide"/><Relationship Id="rId1" Target="../slideLayouts/slideLayout2.xml" Type="http://schemas.openxmlformats.org/officeDocument/2006/relationships/slideLayout"/><Relationship Id="rId4" Target="../media/image40.jpeg" Type="http://schemas.openxmlformats.org/officeDocument/2006/relationships/image"/></Relationships>
</file>

<file path=ppt/slides/_rels/slide7.xml.rels><?xml version="1.0" encoding="UTF-8" standalone="yes" ?><Relationships xmlns="http://schemas.openxmlformats.org/package/2006/relationships"><Relationship Id="rId3" Target="../media/image11.jpeg"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1.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11.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a:extLst>
              <a:ext uri="{FF2B5EF4-FFF2-40B4-BE49-F238E27FC236}">
                <a16:creationId xmlns:a16="http://schemas.microsoft.com/office/drawing/2014/main" xmlns="" id="{67127378-62F1-A179-8F98-3F52F3CB63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Content Placeholder 3">
            <a:extLst>
              <a:ext uri="{FF2B5EF4-FFF2-40B4-BE49-F238E27FC236}">
                <a16:creationId xmlns:a16="http://schemas.microsoft.com/office/drawing/2014/main" xmlns="" id="{1C9A06F0-E3F5-8514-98FD-807C26BEEFE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Content Placeholder 3">
            <a:extLst>
              <a:ext uri="{FF2B5EF4-FFF2-40B4-BE49-F238E27FC236}">
                <a16:creationId xmlns:a16="http://schemas.microsoft.com/office/drawing/2014/main" xmlns="" id="{8BE27580-9649-98AA-8C61-1156CB32712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a:extLst>
              <a:ext uri="{FF2B5EF4-FFF2-40B4-BE49-F238E27FC236}">
                <a16:creationId xmlns:a16="http://schemas.microsoft.com/office/drawing/2014/main" xmlns="" id="{01C9559C-05EA-FF44-18BA-40B395E7EE2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Content Placeholder 3">
            <a:extLst>
              <a:ext uri="{FF2B5EF4-FFF2-40B4-BE49-F238E27FC236}">
                <a16:creationId xmlns:a16="http://schemas.microsoft.com/office/drawing/2014/main" xmlns="" id="{4B0631B5-FD84-BD60-AD75-42C4A44B07A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12">
            <a:extLst>
              <a:ext uri="{FF2B5EF4-FFF2-40B4-BE49-F238E27FC236}">
                <a16:creationId xmlns:a16="http://schemas.microsoft.com/office/drawing/2014/main" xmlns="" id="{2EE86EAC-D38B-F46B-531B-184BBB92D74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4">
            <a:extLst>
              <a:ext uri="{FF2B5EF4-FFF2-40B4-BE49-F238E27FC236}">
                <a16:creationId xmlns:a16="http://schemas.microsoft.com/office/drawing/2014/main" xmlns="" id="{B56FEC50-D63D-8E56-55C0-1ECC782C72A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P1020459">
            <a:extLst>
              <a:ext uri="{FF2B5EF4-FFF2-40B4-BE49-F238E27FC236}">
                <a16:creationId xmlns:a16="http://schemas.microsoft.com/office/drawing/2014/main" xmlns="" id="{E41FED78-32E9-BEAD-364E-65F867B45D2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 descr="IMGP4490">
            <a:extLst>
              <a:ext uri="{FF2B5EF4-FFF2-40B4-BE49-F238E27FC236}">
                <a16:creationId xmlns:a16="http://schemas.microsoft.com/office/drawing/2014/main" xmlns="" id="{4DE64836-89D2-701C-52BE-02CD38FF0FA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
            <a:extLst>
              <a:ext uri="{FF2B5EF4-FFF2-40B4-BE49-F238E27FC236}">
                <a16:creationId xmlns:a16="http://schemas.microsoft.com/office/drawing/2014/main" xmlns="" id="{1E0841C9-3616-36C7-7C1F-6A1905F70A1E}"/>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xmlns="" id="{021B8714-3AB5-0920-C7B8-E767F94C231C}"/>
              </a:ext>
            </a:extLst>
          </p:cNvPr>
          <p:cNvSpPr txBox="1">
            <a:spLocks noChangeArrowheads="1"/>
          </p:cNvSpPr>
          <p:nvPr/>
        </p:nvSpPr>
        <p:spPr bwMode="auto">
          <a:xfrm>
            <a:off x="395288" y="2424113"/>
            <a:ext cx="8062912"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dirty="0" smtClean="0">
                <a:latin typeface="Linda's Lament" pitchFamily="2" charset="0"/>
              </a:rPr>
              <a:t>S.A.L.V.E</a:t>
            </a:r>
            <a:r>
              <a:rPr lang="en-GB" sz="5400" dirty="0">
                <a:latin typeface="Linda's Lament" pitchFamily="2" charset="0"/>
              </a:rPr>
              <a:t>. </a:t>
            </a:r>
            <a:r>
              <a:rPr lang="en-GB" sz="5400" dirty="0" smtClean="0">
                <a:latin typeface="Linda's Lament" pitchFamily="2" charset="0"/>
              </a:rPr>
              <a:t>International </a:t>
            </a:r>
          </a:p>
          <a:p>
            <a:pPr eaLnBrk="1" hangingPunct="1">
              <a:defRPr/>
            </a:pPr>
            <a:r>
              <a:rPr lang="en-GB" sz="5400" dirty="0" smtClean="0">
                <a:latin typeface="Linda's Lament" pitchFamily="2" charset="0"/>
              </a:rPr>
              <a:t>What </a:t>
            </a:r>
            <a:r>
              <a:rPr lang="en-GB" sz="5400" dirty="0">
                <a:latin typeface="Linda's Lament" pitchFamily="2" charset="0"/>
              </a:rPr>
              <a:t>is Permaculture?</a:t>
            </a:r>
            <a:endParaRPr lang="en-GB" sz="5400" kern="0" dirty="0">
              <a:latin typeface="Linda's Lament" pitchFamily="2" charset="0"/>
            </a:endParaRPr>
          </a:p>
        </p:txBody>
      </p:sp>
      <p:pic>
        <p:nvPicPr>
          <p:cNvPr id="14348" name="Picture 6" descr="A drawing of a face&#10;&#10;Description automatically generated">
            <a:extLst>
              <a:ext uri="{FF2B5EF4-FFF2-40B4-BE49-F238E27FC236}">
                <a16:creationId xmlns:a16="http://schemas.microsoft.com/office/drawing/2014/main" xmlns="" id="{56D5EB96-3347-7C0F-37CF-ABEA67BCD31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3813" y="3797300"/>
            <a:ext cx="14763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E4601-1C81-1BEE-4E28-73307055FB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9FB1C08-049D-21CD-E6F1-462467B4E40E}"/>
              </a:ext>
            </a:extLst>
          </p:cNvPr>
          <p:cNvSpPr>
            <a:spLocks noGrp="1"/>
          </p:cNvSpPr>
          <p:nvPr>
            <p:ph idx="1"/>
          </p:nvPr>
        </p:nvSpPr>
        <p:spPr/>
        <p:txBody>
          <a:bodyPr/>
          <a:lstStyle/>
          <a:p>
            <a:endParaRPr lang="en-US"/>
          </a:p>
        </p:txBody>
      </p:sp>
      <p:pic>
        <p:nvPicPr>
          <p:cNvPr id="5122" name="Picture 2" descr="Free photos of Field">
            <a:extLst>
              <a:ext uri="{FF2B5EF4-FFF2-40B4-BE49-F238E27FC236}">
                <a16:creationId xmlns:a16="http://schemas.microsoft.com/office/drawing/2014/main" xmlns="" id="{1EB80EF6-3D91-1398-C9BF-AC75623C28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257" y="-243408"/>
            <a:ext cx="10719106" cy="7101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F67A184-728B-4B11-D09A-3E9C0B48E469}"/>
              </a:ext>
            </a:extLst>
          </p:cNvPr>
          <p:cNvSpPr txBox="1"/>
          <p:nvPr/>
        </p:nvSpPr>
        <p:spPr>
          <a:xfrm>
            <a:off x="1835696" y="1307812"/>
            <a:ext cx="599493" cy="584775"/>
          </a:xfrm>
          <a:prstGeom prst="rect">
            <a:avLst/>
          </a:prstGeom>
          <a:solidFill>
            <a:srgbClr val="78BC53"/>
          </a:solidFill>
        </p:spPr>
        <p:txBody>
          <a:bodyPr wrap="square" rtlCol="0">
            <a:spAutoFit/>
          </a:bodyPr>
          <a:lstStyle/>
          <a:p>
            <a:r>
              <a:rPr lang="en-US" sz="3200" dirty="0"/>
              <a:t>4</a:t>
            </a:r>
          </a:p>
        </p:txBody>
      </p:sp>
      <p:pic>
        <p:nvPicPr>
          <p:cNvPr id="5" name="Picture 6" descr="A drawing of a face&#10;&#10;Description automatically generated">
            <a:extLst>
              <a:ext uri="{FF2B5EF4-FFF2-40B4-BE49-F238E27FC236}">
                <a16:creationId xmlns:a16="http://schemas.microsoft.com/office/drawing/2014/main" xmlns="" id="{1C4CE8E5-210A-A903-4D6C-58E8E00312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13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E4601-1C81-1BEE-4E28-73307055FB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9FB1C08-049D-21CD-E6F1-462467B4E40E}"/>
              </a:ext>
            </a:extLst>
          </p:cNvPr>
          <p:cNvSpPr>
            <a:spLocks noGrp="1"/>
          </p:cNvSpPr>
          <p:nvPr>
            <p:ph idx="1"/>
          </p:nvPr>
        </p:nvSpPr>
        <p:spPr/>
        <p:txBody>
          <a:bodyPr/>
          <a:lstStyle/>
          <a:p>
            <a:endParaRPr lang="en-US"/>
          </a:p>
        </p:txBody>
      </p:sp>
      <p:pic>
        <p:nvPicPr>
          <p:cNvPr id="6146" name="Picture 2" descr="Free photos of Potato">
            <a:extLst>
              <a:ext uri="{FF2B5EF4-FFF2-40B4-BE49-F238E27FC236}">
                <a16:creationId xmlns:a16="http://schemas.microsoft.com/office/drawing/2014/main" xmlns="" id="{0C5EB916-692B-DE32-A8A4-2707AF23B1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8600" y="-171400"/>
            <a:ext cx="10544100" cy="702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34511C0-B814-279B-0817-3D11494F4AA8}"/>
              </a:ext>
            </a:extLst>
          </p:cNvPr>
          <p:cNvSpPr txBox="1"/>
          <p:nvPr/>
        </p:nvSpPr>
        <p:spPr>
          <a:xfrm>
            <a:off x="6444208" y="3140968"/>
            <a:ext cx="2699792" cy="584775"/>
          </a:xfrm>
          <a:prstGeom prst="rect">
            <a:avLst/>
          </a:prstGeom>
          <a:solidFill>
            <a:srgbClr val="78BC53"/>
          </a:solidFill>
        </p:spPr>
        <p:txBody>
          <a:bodyPr wrap="square" rtlCol="0">
            <a:spAutoFit/>
          </a:bodyPr>
          <a:lstStyle/>
          <a:p>
            <a:r>
              <a:rPr lang="en-US" sz="3200" dirty="0"/>
              <a:t>Potatoes</a:t>
            </a:r>
          </a:p>
        </p:txBody>
      </p:sp>
      <p:pic>
        <p:nvPicPr>
          <p:cNvPr id="5" name="Picture 6" descr="A drawing of a face&#10;&#10;Description automatically generated">
            <a:extLst>
              <a:ext uri="{FF2B5EF4-FFF2-40B4-BE49-F238E27FC236}">
                <a16:creationId xmlns:a16="http://schemas.microsoft.com/office/drawing/2014/main" xmlns="" id="{E4D35B10-7611-401A-C246-2BDC2E13C9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98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50F6D-AE51-068F-70BB-0041677AB4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AF44863-7E74-1934-FE4C-F9605B18221F}"/>
              </a:ext>
            </a:extLst>
          </p:cNvPr>
          <p:cNvSpPr>
            <a:spLocks noGrp="1"/>
          </p:cNvSpPr>
          <p:nvPr>
            <p:ph idx="1"/>
          </p:nvPr>
        </p:nvSpPr>
        <p:spPr/>
        <p:txBody>
          <a:bodyPr/>
          <a:lstStyle/>
          <a:p>
            <a:endParaRPr lang="en-US"/>
          </a:p>
        </p:txBody>
      </p:sp>
      <p:pic>
        <p:nvPicPr>
          <p:cNvPr id="3074" name="Picture 2" descr="Banana trees">
            <a:extLst>
              <a:ext uri="{FF2B5EF4-FFF2-40B4-BE49-F238E27FC236}">
                <a16:creationId xmlns:a16="http://schemas.microsoft.com/office/drawing/2014/main" xmlns="" id="{46F7747A-C611-BA20-5ED1-5099F2124BC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68680"/>
            <a:ext cx="9144000" cy="8595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CC276C5-4E42-8534-9605-713D4A73C120}"/>
              </a:ext>
            </a:extLst>
          </p:cNvPr>
          <p:cNvSpPr/>
          <p:nvPr/>
        </p:nvSpPr>
        <p:spPr>
          <a:xfrm>
            <a:off x="-108520" y="-1107504"/>
            <a:ext cx="3384376" cy="9145016"/>
          </a:xfrm>
          <a:prstGeom prst="rect">
            <a:avLst/>
          </a:prstGeom>
          <a:solidFill>
            <a:srgbClr val="78B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55403411-4D73-0CF5-7706-162851063D72}"/>
              </a:ext>
            </a:extLst>
          </p:cNvPr>
          <p:cNvSpPr txBox="1"/>
          <p:nvPr/>
        </p:nvSpPr>
        <p:spPr>
          <a:xfrm>
            <a:off x="1669270" y="1255017"/>
            <a:ext cx="1656184" cy="584775"/>
          </a:xfrm>
          <a:prstGeom prst="rect">
            <a:avLst/>
          </a:prstGeom>
          <a:noFill/>
        </p:spPr>
        <p:txBody>
          <a:bodyPr wrap="square" rtlCol="0">
            <a:spAutoFit/>
          </a:bodyPr>
          <a:lstStyle/>
          <a:p>
            <a:r>
              <a:rPr lang="en-US" sz="3200" dirty="0"/>
              <a:t>5</a:t>
            </a:r>
          </a:p>
        </p:txBody>
      </p:sp>
      <p:sp>
        <p:nvSpPr>
          <p:cNvPr id="6" name="Rectangle 5">
            <a:extLst>
              <a:ext uri="{FF2B5EF4-FFF2-40B4-BE49-F238E27FC236}">
                <a16:creationId xmlns:a16="http://schemas.microsoft.com/office/drawing/2014/main" xmlns="" id="{6B5821CA-347C-4AF0-D97D-B84CD9B11143}"/>
              </a:ext>
            </a:extLst>
          </p:cNvPr>
          <p:cNvSpPr/>
          <p:nvPr/>
        </p:nvSpPr>
        <p:spPr>
          <a:xfrm>
            <a:off x="2825552" y="1736217"/>
            <a:ext cx="6570984" cy="9145016"/>
          </a:xfrm>
          <a:prstGeom prst="rect">
            <a:avLst/>
          </a:prstGeom>
          <a:solidFill>
            <a:srgbClr val="78B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ACBEC49-5735-28C8-DBDC-43385EDFD72F}"/>
              </a:ext>
            </a:extLst>
          </p:cNvPr>
          <p:cNvSpPr/>
          <p:nvPr/>
        </p:nvSpPr>
        <p:spPr>
          <a:xfrm>
            <a:off x="5818547" y="-1683568"/>
            <a:ext cx="3978698" cy="9145016"/>
          </a:xfrm>
          <a:prstGeom prst="rect">
            <a:avLst/>
          </a:prstGeom>
          <a:solidFill>
            <a:srgbClr val="78BD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A drawing of a face&#10;&#10;Description automatically generated">
            <a:extLst>
              <a:ext uri="{FF2B5EF4-FFF2-40B4-BE49-F238E27FC236}">
                <a16:creationId xmlns:a16="http://schemas.microsoft.com/office/drawing/2014/main" xmlns="" id="{63CD104F-F75D-0018-52C3-A2D31EF917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49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AC9E4-823D-840B-2449-9CE2E46648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A3A1567-EDFA-26AE-B95B-703888D26005}"/>
              </a:ext>
            </a:extLst>
          </p:cNvPr>
          <p:cNvSpPr>
            <a:spLocks noGrp="1"/>
          </p:cNvSpPr>
          <p:nvPr>
            <p:ph idx="1"/>
          </p:nvPr>
        </p:nvSpPr>
        <p:spPr/>
        <p:txBody>
          <a:bodyPr/>
          <a:lstStyle/>
          <a:p>
            <a:endParaRPr lang="en-US"/>
          </a:p>
        </p:txBody>
      </p:sp>
      <p:pic>
        <p:nvPicPr>
          <p:cNvPr id="4" name="Picture 2" descr="Banana trees">
            <a:extLst>
              <a:ext uri="{FF2B5EF4-FFF2-40B4-BE49-F238E27FC236}">
                <a16:creationId xmlns:a16="http://schemas.microsoft.com/office/drawing/2014/main" xmlns="" id="{242C38F5-AA02-D67B-8486-D4F2AC65ED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68680"/>
            <a:ext cx="9144000" cy="8595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095CDC49-A3AA-300F-4E72-4786EB4DFD87}"/>
              </a:ext>
            </a:extLst>
          </p:cNvPr>
          <p:cNvSpPr txBox="1"/>
          <p:nvPr/>
        </p:nvSpPr>
        <p:spPr>
          <a:xfrm>
            <a:off x="5868144" y="3140968"/>
            <a:ext cx="2818656" cy="1569660"/>
          </a:xfrm>
          <a:prstGeom prst="rect">
            <a:avLst/>
          </a:prstGeom>
          <a:solidFill>
            <a:srgbClr val="78BC53"/>
          </a:solidFill>
        </p:spPr>
        <p:txBody>
          <a:bodyPr wrap="square" rtlCol="0">
            <a:spAutoFit/>
          </a:bodyPr>
          <a:lstStyle/>
          <a:p>
            <a:r>
              <a:rPr lang="en-US" sz="3200" dirty="0"/>
              <a:t>Matoke (a </a:t>
            </a:r>
            <a:r>
              <a:rPr lang="en-US" sz="3200" dirty="0" err="1"/>
              <a:t>savoury</a:t>
            </a:r>
            <a:r>
              <a:rPr lang="en-US" sz="3200" dirty="0"/>
              <a:t> type of banana)</a:t>
            </a:r>
          </a:p>
        </p:txBody>
      </p:sp>
      <p:sp>
        <p:nvSpPr>
          <p:cNvPr id="6" name="TextBox 5">
            <a:extLst>
              <a:ext uri="{FF2B5EF4-FFF2-40B4-BE49-F238E27FC236}">
                <a16:creationId xmlns:a16="http://schemas.microsoft.com/office/drawing/2014/main" xmlns="" id="{05240E04-1AB1-34EB-1AAC-850F7EBCD452}"/>
              </a:ext>
            </a:extLst>
          </p:cNvPr>
          <p:cNvSpPr txBox="1"/>
          <p:nvPr/>
        </p:nvSpPr>
        <p:spPr>
          <a:xfrm>
            <a:off x="971600" y="5517232"/>
            <a:ext cx="7715200" cy="1354217"/>
          </a:xfrm>
          <a:prstGeom prst="rect">
            <a:avLst/>
          </a:prstGeom>
          <a:solidFill>
            <a:srgbClr val="78BD53"/>
          </a:solidFill>
        </p:spPr>
        <p:txBody>
          <a:bodyPr wrap="square" rtlCol="0">
            <a:spAutoFit/>
          </a:bodyPr>
          <a:lstStyle/>
          <a:p>
            <a:r>
              <a:rPr lang="en-US" sz="3200" dirty="0"/>
              <a:t>These and many other fruit/vegetables and animals are grown/kept on our farm </a:t>
            </a:r>
          </a:p>
          <a:p>
            <a:endParaRPr lang="en-US" dirty="0"/>
          </a:p>
        </p:txBody>
      </p:sp>
      <p:pic>
        <p:nvPicPr>
          <p:cNvPr id="7" name="Picture 6" descr="A drawing of a face&#10;&#10;Description automatically generated">
            <a:extLst>
              <a:ext uri="{FF2B5EF4-FFF2-40B4-BE49-F238E27FC236}">
                <a16:creationId xmlns:a16="http://schemas.microsoft.com/office/drawing/2014/main" xmlns="" id="{12B94536-0977-C600-98BF-6DFC5CE304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8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ontent Placeholder 5" descr="A close up of a plant&#10;&#10;Description automatically generated">
            <a:extLst>
              <a:ext uri="{FF2B5EF4-FFF2-40B4-BE49-F238E27FC236}">
                <a16:creationId xmlns:a16="http://schemas.microsoft.com/office/drawing/2014/main" xmlns="" id="{B3B4FC82-065E-84D0-6B83-F55753A1220E}"/>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5060950" y="-36513"/>
            <a:ext cx="4083050" cy="3933826"/>
          </a:xfrm>
        </p:spPr>
      </p:pic>
      <p:sp>
        <p:nvSpPr>
          <p:cNvPr id="16387" name="TextBox 7">
            <a:extLst>
              <a:ext uri="{FF2B5EF4-FFF2-40B4-BE49-F238E27FC236}">
                <a16:creationId xmlns:a16="http://schemas.microsoft.com/office/drawing/2014/main" xmlns="" id="{BA64ABDE-CB61-6665-05C4-BD553C452FBE}"/>
              </a:ext>
            </a:extLst>
          </p:cNvPr>
          <p:cNvSpPr txBox="1">
            <a:spLocks noChangeArrowheads="1"/>
          </p:cNvSpPr>
          <p:nvPr/>
        </p:nvSpPr>
        <p:spPr bwMode="auto">
          <a:xfrm>
            <a:off x="402720" y="2056879"/>
            <a:ext cx="46815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latin typeface="Calibri" panose="020F0502020204030204" pitchFamily="34" charset="0"/>
                <a:cs typeface="Calibri" panose="020F0502020204030204" pitchFamily="34" charset="0"/>
              </a:rPr>
              <a:t>S.A.L.V.E. International is a charity that is working to eliminate child homelessness in Uganda.  The charity aims to resettle street connected children with their families.</a:t>
            </a:r>
          </a:p>
        </p:txBody>
      </p:sp>
      <p:sp>
        <p:nvSpPr>
          <p:cNvPr id="9" name="TextBox 8">
            <a:extLst>
              <a:ext uri="{FF2B5EF4-FFF2-40B4-BE49-F238E27FC236}">
                <a16:creationId xmlns:a16="http://schemas.microsoft.com/office/drawing/2014/main" xmlns="" id="{EA190B3A-B22F-AF63-2575-B8C52E0EAAEF}"/>
              </a:ext>
            </a:extLst>
          </p:cNvPr>
          <p:cNvSpPr txBox="1"/>
          <p:nvPr/>
        </p:nvSpPr>
        <p:spPr>
          <a:xfrm>
            <a:off x="1691680" y="4365104"/>
            <a:ext cx="6120680" cy="1200329"/>
          </a:xfrm>
          <a:prstGeom prst="rect">
            <a:avLst/>
          </a:prstGeom>
          <a:noFill/>
        </p:spPr>
        <p:txBody>
          <a:bodyPr>
            <a:spAutoFit/>
          </a:bodyPr>
          <a:lstStyle/>
          <a:p>
            <a:pPr>
              <a:defRPr/>
            </a:pPr>
            <a:r>
              <a:rPr lang="en-US" sz="2400" dirty="0">
                <a:latin typeface="Calibri" panose="020F0502020204030204" pitchFamily="34" charset="0"/>
                <a:cs typeface="Calibri" panose="020F0502020204030204" pitchFamily="34" charset="0"/>
              </a:rPr>
              <a:t>This photo was taken on the permaculture farm that is owned and run by S.A.L.V.E.   </a:t>
            </a:r>
            <a:r>
              <a:rPr lang="en-US" sz="2400" dirty="0">
                <a:highlight>
                  <a:srgbClr val="FFFF00"/>
                </a:highlight>
                <a:latin typeface="Calibri" panose="020F0502020204030204" pitchFamily="34" charset="0"/>
                <a:cs typeface="Calibri" panose="020F0502020204030204" pitchFamily="34" charset="0"/>
              </a:rPr>
              <a:t>Why does a homeless charity run a farm?  </a:t>
            </a:r>
          </a:p>
        </p:txBody>
      </p:sp>
      <p:sp>
        <p:nvSpPr>
          <p:cNvPr id="12" name="Right Arrow 11">
            <a:extLst>
              <a:ext uri="{FF2B5EF4-FFF2-40B4-BE49-F238E27FC236}">
                <a16:creationId xmlns:a16="http://schemas.microsoft.com/office/drawing/2014/main" xmlns="" id="{848AE3B9-4F8F-9A9C-C16D-B15ADE0E0B43}"/>
              </a:ext>
            </a:extLst>
          </p:cNvPr>
          <p:cNvSpPr/>
          <p:nvPr/>
        </p:nvSpPr>
        <p:spPr>
          <a:xfrm rot="18808730">
            <a:off x="5129213" y="3351212"/>
            <a:ext cx="1538288" cy="849313"/>
          </a:xfrm>
          <a:prstGeom prst="rightArrow">
            <a:avLst/>
          </a:prstGeom>
          <a:solidFill>
            <a:srgbClr val="F1E54B"/>
          </a:solidFill>
          <a:ln>
            <a:solidFill>
              <a:srgbClr val="F1E5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0" name="TextBox 16">
            <a:extLst>
              <a:ext uri="{FF2B5EF4-FFF2-40B4-BE49-F238E27FC236}">
                <a16:creationId xmlns:a16="http://schemas.microsoft.com/office/drawing/2014/main" xmlns="" id="{3537E397-5C85-FDF4-F419-360209B1776C}"/>
              </a:ext>
            </a:extLst>
          </p:cNvPr>
          <p:cNvSpPr txBox="1">
            <a:spLocks noChangeArrowheads="1"/>
          </p:cNvSpPr>
          <p:nvPr/>
        </p:nvSpPr>
        <p:spPr bwMode="auto">
          <a:xfrm>
            <a:off x="2771775" y="6097588"/>
            <a:ext cx="6624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a:solidFill>
                  <a:srgbClr val="7030A0"/>
                </a:solidFill>
                <a:latin typeface="Calibri" panose="020F0502020204030204" pitchFamily="34" charset="0"/>
                <a:cs typeface="Calibri" panose="020F0502020204030204" pitchFamily="34" charset="0"/>
              </a:rPr>
              <a:t>Hint: There’s more than one answer to this</a:t>
            </a:r>
          </a:p>
        </p:txBody>
      </p:sp>
      <p:pic>
        <p:nvPicPr>
          <p:cNvPr id="2" name="Picture 6" descr="A drawing of a face&#10;&#10;Description automatically generated">
            <a:extLst>
              <a:ext uri="{FF2B5EF4-FFF2-40B4-BE49-F238E27FC236}">
                <a16:creationId xmlns:a16="http://schemas.microsoft.com/office/drawing/2014/main" xmlns="" id="{D1CF0C67-C52A-D4EB-FC1A-B5B5F3707E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xmlns="" id="{62B29BD8-11F3-E971-0564-4C2D3F25A09D}"/>
              </a:ext>
            </a:extLst>
          </p:cNvPr>
          <p:cNvSpPr>
            <a:spLocks noGrp="1" noChangeArrowheads="1"/>
          </p:cNvSpPr>
          <p:nvPr>
            <p:ph type="title"/>
          </p:nvPr>
        </p:nvSpPr>
        <p:spPr>
          <a:xfrm>
            <a:off x="457200" y="0"/>
            <a:ext cx="8229600" cy="1143000"/>
          </a:xfrm>
        </p:spPr>
        <p:txBody>
          <a:bodyPr/>
          <a:lstStyle/>
          <a:p>
            <a:r>
              <a:rPr lang="en-US" altLang="en-US" dirty="0">
                <a:latin typeface="Calibri" panose="020F0502020204030204" pitchFamily="34" charset="0"/>
                <a:cs typeface="Calibri" panose="020F0502020204030204" pitchFamily="34" charset="0"/>
              </a:rPr>
              <a:t>Permaculture at S.A.L.V.E.</a:t>
            </a:r>
          </a:p>
        </p:txBody>
      </p:sp>
      <p:sp>
        <p:nvSpPr>
          <p:cNvPr id="17410" name="Content Placeholder 2">
            <a:extLst>
              <a:ext uri="{FF2B5EF4-FFF2-40B4-BE49-F238E27FC236}">
                <a16:creationId xmlns:a16="http://schemas.microsoft.com/office/drawing/2014/main" xmlns="" id="{67494E10-8DC7-8ED4-F014-CFDD91A72AF9}"/>
              </a:ext>
            </a:extLst>
          </p:cNvPr>
          <p:cNvSpPr>
            <a:spLocks noGrp="1" noChangeArrowheads="1"/>
          </p:cNvSpPr>
          <p:nvPr>
            <p:ph idx="1"/>
          </p:nvPr>
        </p:nvSpPr>
        <p:spPr>
          <a:xfrm>
            <a:off x="282352" y="1706407"/>
            <a:ext cx="8579296" cy="4525963"/>
          </a:xfrm>
        </p:spPr>
        <p:txBody>
          <a:bodyPr/>
          <a:lstStyle/>
          <a:p>
            <a:r>
              <a:rPr lang="en-US" altLang="en-US" sz="2400" dirty="0">
                <a:latin typeface="Calibri" panose="020F0502020204030204" pitchFamily="34" charset="0"/>
                <a:cs typeface="Calibri" panose="020F0502020204030204" pitchFamily="34" charset="0"/>
              </a:rPr>
              <a:t>The farm is used to educate the children staying at S.A.L.V.E.’s halfway home and drug rehabilitation </a:t>
            </a:r>
            <a:r>
              <a:rPr lang="en-US" altLang="en-US" sz="2400" dirty="0" err="1">
                <a:latin typeface="Calibri" panose="020F0502020204030204" pitchFamily="34" charset="0"/>
                <a:cs typeface="Calibri" panose="020F0502020204030204" pitchFamily="34" charset="0"/>
              </a:rPr>
              <a:t>centres</a:t>
            </a:r>
            <a:endParaRPr lang="en-US" altLang="en-US" sz="2400" dirty="0">
              <a:latin typeface="Calibri" panose="020F0502020204030204" pitchFamily="34" charset="0"/>
              <a:cs typeface="Calibri" panose="020F0502020204030204" pitchFamily="34" charset="0"/>
            </a:endParaRPr>
          </a:p>
          <a:p>
            <a:pPr lvl="1"/>
            <a:r>
              <a:rPr lang="en-US" altLang="en-US" sz="2400" dirty="0">
                <a:latin typeface="Calibri" panose="020F0502020204030204" pitchFamily="34" charset="0"/>
                <a:cs typeface="Calibri" panose="020F0502020204030204" pitchFamily="34" charset="0"/>
              </a:rPr>
              <a:t>Children learn </a:t>
            </a:r>
            <a:r>
              <a:rPr lang="en-US" altLang="en-US" sz="2400" b="1" dirty="0">
                <a:solidFill>
                  <a:srgbClr val="7030A0"/>
                </a:solidFill>
                <a:latin typeface="Calibri" panose="020F0502020204030204" pitchFamily="34" charset="0"/>
                <a:cs typeface="Calibri" panose="020F0502020204030204" pitchFamily="34" charset="0"/>
              </a:rPr>
              <a:t>new skills </a:t>
            </a:r>
            <a:r>
              <a:rPr lang="en-US" altLang="en-US" sz="2400" dirty="0">
                <a:latin typeface="Calibri" panose="020F0502020204030204" pitchFamily="34" charset="0"/>
                <a:cs typeface="Calibri" panose="020F0502020204030204" pitchFamily="34" charset="0"/>
              </a:rPr>
              <a:t>which help them to be valued and accepted when they return to their families</a:t>
            </a:r>
          </a:p>
          <a:p>
            <a:pPr lvl="1"/>
            <a:r>
              <a:rPr lang="en-US" altLang="en-US" sz="2400" dirty="0">
                <a:latin typeface="Calibri" panose="020F0502020204030204" pitchFamily="34" charset="0"/>
                <a:cs typeface="Calibri" panose="020F0502020204030204" pitchFamily="34" charset="0"/>
              </a:rPr>
              <a:t>This helps them </a:t>
            </a:r>
            <a:r>
              <a:rPr lang="en-US" altLang="en-US" sz="2400" b="1" dirty="0">
                <a:solidFill>
                  <a:srgbClr val="7030A0"/>
                </a:solidFill>
                <a:latin typeface="Calibri" panose="020F0502020204030204" pitchFamily="34" charset="0"/>
                <a:cs typeface="Calibri" panose="020F0502020204030204" pitchFamily="34" charset="0"/>
              </a:rPr>
              <a:t>overcome some of the stigma</a:t>
            </a:r>
            <a:r>
              <a:rPr lang="en-US" altLang="en-US" sz="2400" dirty="0">
                <a:latin typeface="Calibri" panose="020F0502020204030204" pitchFamily="34" charset="0"/>
                <a:cs typeface="Calibri" panose="020F0502020204030204" pitchFamily="34" charset="0"/>
              </a:rPr>
              <a:t> they face after living on the streets</a:t>
            </a:r>
          </a:p>
          <a:p>
            <a:pPr lvl="1"/>
            <a:r>
              <a:rPr lang="en-US" altLang="en-US" sz="2400" dirty="0">
                <a:latin typeface="Calibri" panose="020F0502020204030204" pitchFamily="34" charset="0"/>
                <a:cs typeface="Calibri" panose="020F0502020204030204" pitchFamily="34" charset="0"/>
              </a:rPr>
              <a:t>This helps ensure that resettling is a </a:t>
            </a:r>
            <a:r>
              <a:rPr lang="en-US" altLang="en-US" sz="2400" b="1" dirty="0">
                <a:solidFill>
                  <a:srgbClr val="7030A0"/>
                </a:solidFill>
                <a:latin typeface="Calibri" panose="020F0502020204030204" pitchFamily="34" charset="0"/>
                <a:cs typeface="Calibri" panose="020F0502020204030204" pitchFamily="34" charset="0"/>
              </a:rPr>
              <a:t>sustainable solution </a:t>
            </a:r>
            <a:r>
              <a:rPr lang="en-US" altLang="en-US" sz="2400" dirty="0">
                <a:latin typeface="Calibri" panose="020F0502020204030204" pitchFamily="34" charset="0"/>
                <a:cs typeface="Calibri" panose="020F0502020204030204" pitchFamily="34" charset="0"/>
              </a:rPr>
              <a:t>and the child doesn’t return to the streets</a:t>
            </a:r>
          </a:p>
          <a:p>
            <a:r>
              <a:rPr lang="en-US" altLang="en-US" sz="2400" dirty="0">
                <a:latin typeface="Calibri" panose="020F0502020204030204" pitchFamily="34" charset="0"/>
                <a:cs typeface="Calibri" panose="020F0502020204030204" pitchFamily="34" charset="0"/>
              </a:rPr>
              <a:t>Permaculture method involves </a:t>
            </a:r>
            <a:r>
              <a:rPr lang="en-US" altLang="en-US" sz="2400" b="1" dirty="0">
                <a:solidFill>
                  <a:srgbClr val="7030A0"/>
                </a:solidFill>
                <a:latin typeface="Calibri" panose="020F0502020204030204" pitchFamily="34" charset="0"/>
                <a:cs typeface="Calibri" panose="020F0502020204030204" pitchFamily="34" charset="0"/>
              </a:rPr>
              <a:t>making the most of the resources you have available</a:t>
            </a:r>
            <a:r>
              <a:rPr lang="en-US" altLang="en-US" sz="2400" dirty="0">
                <a:latin typeface="Calibri" panose="020F0502020204030204" pitchFamily="34" charset="0"/>
                <a:cs typeface="Calibri" panose="020F0502020204030204" pitchFamily="34" charset="0"/>
              </a:rPr>
              <a:t> to you</a:t>
            </a:r>
          </a:p>
          <a:p>
            <a:r>
              <a:rPr lang="en-US" altLang="en-US" sz="2400" dirty="0">
                <a:latin typeface="Calibri" panose="020F0502020204030204" pitchFamily="34" charset="0"/>
                <a:cs typeface="Calibri" panose="020F0502020204030204" pitchFamily="34" charset="0"/>
              </a:rPr>
              <a:t>The </a:t>
            </a:r>
            <a:r>
              <a:rPr lang="en-US" altLang="en-US" sz="2400" b="1" dirty="0">
                <a:solidFill>
                  <a:srgbClr val="7030A0"/>
                </a:solidFill>
                <a:latin typeface="Calibri" panose="020F0502020204030204" pitchFamily="34" charset="0"/>
                <a:cs typeface="Calibri" panose="020F0502020204030204" pitchFamily="34" charset="0"/>
              </a:rPr>
              <a:t>produce produced on the farm is used to feed the children </a:t>
            </a:r>
            <a:r>
              <a:rPr lang="en-US" altLang="en-US" sz="2400" dirty="0">
                <a:latin typeface="Calibri" panose="020F0502020204030204" pitchFamily="34" charset="0"/>
                <a:cs typeface="Calibri" panose="020F0502020204030204" pitchFamily="34" charset="0"/>
              </a:rPr>
              <a:t>staying at the </a:t>
            </a:r>
            <a:r>
              <a:rPr lang="en-US" altLang="en-US" sz="2400" dirty="0" smtClean="0">
                <a:latin typeface="Calibri" panose="020F0502020204030204" pitchFamily="34" charset="0"/>
                <a:cs typeface="Calibri" panose="020F0502020204030204" pitchFamily="34" charset="0"/>
              </a:rPr>
              <a:t>Halfway Homes/Drug </a:t>
            </a:r>
            <a:r>
              <a:rPr lang="en-US" altLang="en-US" sz="2400" dirty="0">
                <a:latin typeface="Calibri" panose="020F0502020204030204" pitchFamily="34" charset="0"/>
                <a:cs typeface="Calibri" panose="020F0502020204030204" pitchFamily="34" charset="0"/>
              </a:rPr>
              <a:t>R</a:t>
            </a:r>
            <a:r>
              <a:rPr lang="en-US" altLang="en-US" sz="2400" dirty="0" smtClean="0">
                <a:latin typeface="Calibri" panose="020F0502020204030204" pitchFamily="34" charset="0"/>
                <a:cs typeface="Calibri" panose="020F0502020204030204" pitchFamily="34" charset="0"/>
              </a:rPr>
              <a:t>ehab centre</a:t>
            </a:r>
            <a:endParaRPr lang="en-US" altLang="en-US" sz="2400" dirty="0">
              <a:latin typeface="Calibri" panose="020F0502020204030204" pitchFamily="34" charset="0"/>
              <a:cs typeface="Calibri" panose="020F0502020204030204" pitchFamily="34" charset="0"/>
            </a:endParaRPr>
          </a:p>
          <a:p>
            <a:pPr lvl="1"/>
            <a:endParaRPr lang="en-US" altLang="en-US" dirty="0">
              <a:latin typeface="Calibri" panose="020F0502020204030204" pitchFamily="34" charset="0"/>
              <a:cs typeface="Calibri" panose="020F0502020204030204" pitchFamily="34" charset="0"/>
            </a:endParaRPr>
          </a:p>
        </p:txBody>
      </p:sp>
      <p:pic>
        <p:nvPicPr>
          <p:cNvPr id="2" name="Picture 6" descr="A drawing of a face&#10;&#10;Description automatically generated">
            <a:extLst>
              <a:ext uri="{FF2B5EF4-FFF2-40B4-BE49-F238E27FC236}">
                <a16:creationId xmlns:a16="http://schemas.microsoft.com/office/drawing/2014/main" xmlns="" id="{BE0CBC7C-8CF3-25DC-4481-5AB1CDB9D5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27856-6B4A-8213-6BD0-B8C8D13353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359C0DF-C498-C2DC-BF75-36C07D1F2D2C}"/>
              </a:ext>
            </a:extLst>
          </p:cNvPr>
          <p:cNvSpPr>
            <a:spLocks noGrp="1"/>
          </p:cNvSpPr>
          <p:nvPr>
            <p:ph idx="1"/>
          </p:nvPr>
        </p:nvSpPr>
        <p:spPr/>
        <p:txBody>
          <a:bodyPr/>
          <a:lstStyle/>
          <a:p>
            <a:r>
              <a:rPr lang="en-US" dirty="0">
                <a:hlinkClick r:id="rId2"/>
              </a:rPr>
              <a:t>https://</a:t>
            </a:r>
            <a:r>
              <a:rPr lang="en-US" dirty="0" smtClean="0">
                <a:hlinkClick r:id="rId2"/>
              </a:rPr>
              <a:t>www.youtube.com/watch?v=QXTXNSWOAqQ</a:t>
            </a:r>
            <a:r>
              <a:rPr lang="en-US" dirty="0" smtClean="0"/>
              <a:t> </a:t>
            </a:r>
            <a:r>
              <a:rPr lang="en-US" dirty="0"/>
              <a:t>(older </a:t>
            </a:r>
            <a:r>
              <a:rPr lang="en-US" dirty="0" smtClean="0"/>
              <a:t>children)</a:t>
            </a:r>
            <a:endParaRPr lang="en-US" dirty="0"/>
          </a:p>
          <a:p>
            <a:endParaRPr lang="en-US" dirty="0"/>
          </a:p>
          <a:p>
            <a:r>
              <a:rPr lang="en-US" dirty="0"/>
              <a:t>https://</a:t>
            </a:r>
            <a:r>
              <a:rPr lang="en-US" dirty="0" err="1"/>
              <a:t>www.youtube.com</a:t>
            </a:r>
            <a:r>
              <a:rPr lang="en-US" dirty="0"/>
              <a:t>/</a:t>
            </a:r>
            <a:r>
              <a:rPr lang="en-US" dirty="0" err="1"/>
              <a:t>watch?v</a:t>
            </a:r>
            <a:r>
              <a:rPr lang="en-US" dirty="0"/>
              <a:t>=b5dahyWSu0o</a:t>
            </a:r>
          </a:p>
          <a:p>
            <a:endParaRPr lang="en-US" dirty="0"/>
          </a:p>
        </p:txBody>
      </p:sp>
      <p:pic>
        <p:nvPicPr>
          <p:cNvPr id="4" name="Picture 6" descr="A drawing of a face&#10;&#10;Description automatically generated">
            <a:extLst>
              <a:ext uri="{FF2B5EF4-FFF2-40B4-BE49-F238E27FC236}">
                <a16:creationId xmlns:a16="http://schemas.microsoft.com/office/drawing/2014/main" xmlns="" id="{E72705D9-D2F1-6FF7-E9EF-F1835A5B45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25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E273C2-B5F9-C667-A49C-07A3F525162B}"/>
              </a:ext>
            </a:extLst>
          </p:cNvPr>
          <p:cNvSpPr>
            <a:spLocks noGrp="1"/>
          </p:cNvSpPr>
          <p:nvPr>
            <p:ph type="title"/>
          </p:nvPr>
        </p:nvSpPr>
        <p:spPr/>
        <p:txBody>
          <a:bodyPr/>
          <a:lstStyle/>
          <a:p>
            <a:r>
              <a:rPr lang="en-US" dirty="0">
                <a:latin typeface="Linda's Lament" pitchFamily="2" charset="0"/>
              </a:rPr>
              <a:t>Worksheet</a:t>
            </a:r>
          </a:p>
        </p:txBody>
      </p:sp>
      <p:sp>
        <p:nvSpPr>
          <p:cNvPr id="3" name="Content Placeholder 2">
            <a:extLst>
              <a:ext uri="{FF2B5EF4-FFF2-40B4-BE49-F238E27FC236}">
                <a16:creationId xmlns:a16="http://schemas.microsoft.com/office/drawing/2014/main" xmlns="" id="{1C647C53-4723-8819-F3E5-F97715451738}"/>
              </a:ext>
            </a:extLst>
          </p:cNvPr>
          <p:cNvSpPr>
            <a:spLocks noGrp="1"/>
          </p:cNvSpPr>
          <p:nvPr>
            <p:ph idx="1"/>
          </p:nvPr>
        </p:nvSpPr>
        <p:spPr>
          <a:xfrm>
            <a:off x="457200" y="1765569"/>
            <a:ext cx="8435280" cy="4525963"/>
          </a:xfrm>
        </p:spPr>
        <p:txBody>
          <a:bodyPr/>
          <a:lstStyle/>
          <a:p>
            <a:pPr marL="0" indent="0">
              <a:buNone/>
            </a:pPr>
            <a:r>
              <a:rPr lang="en-US" dirty="0"/>
              <a:t>Now its time to find out a bit about Permaculture.  Fill in the gaps on the worksheet to find out how permaculture works.</a:t>
            </a:r>
          </a:p>
        </p:txBody>
      </p:sp>
      <p:pic>
        <p:nvPicPr>
          <p:cNvPr id="4" name="Picture 6" descr="A drawing of a face&#10;&#10;Description automatically generated">
            <a:extLst>
              <a:ext uri="{FF2B5EF4-FFF2-40B4-BE49-F238E27FC236}">
                <a16:creationId xmlns:a16="http://schemas.microsoft.com/office/drawing/2014/main" xmlns="" id="{FDDB58A9-D50C-9F71-BAB6-F1D18767D0A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301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drawing of a face&#10;&#10;Description automatically generated">
            <a:extLst>
              <a:ext uri="{FF2B5EF4-FFF2-40B4-BE49-F238E27FC236}">
                <a16:creationId xmlns:a16="http://schemas.microsoft.com/office/drawing/2014/main" xmlns="" id="{2608B5E5-C76B-9C0B-D2DD-5F6CFC1D72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7" name="Title 1">
            <a:extLst>
              <a:ext uri="{FF2B5EF4-FFF2-40B4-BE49-F238E27FC236}">
                <a16:creationId xmlns:a16="http://schemas.microsoft.com/office/drawing/2014/main" xmlns="" id="{05CE251D-3CCD-9261-B3C4-1D292A021838}"/>
              </a:ext>
            </a:extLst>
          </p:cNvPr>
          <p:cNvSpPr>
            <a:spLocks noGrp="1" noChangeArrowheads="1"/>
          </p:cNvSpPr>
          <p:nvPr>
            <p:ph type="title"/>
          </p:nvPr>
        </p:nvSpPr>
        <p:spPr>
          <a:xfrm>
            <a:off x="1619672" y="274638"/>
            <a:ext cx="7067128" cy="1143000"/>
          </a:xfrm>
        </p:spPr>
        <p:txBody>
          <a:bodyPr/>
          <a:lstStyle/>
          <a:p>
            <a:r>
              <a:rPr lang="en-US" altLang="en-US" dirty="0">
                <a:latin typeface="Linda's Lament" pitchFamily="2" charset="0"/>
              </a:rPr>
              <a:t>Answers to the worksheet ‘fill in the gaps’ activity</a:t>
            </a:r>
          </a:p>
        </p:txBody>
      </p:sp>
      <p:sp>
        <p:nvSpPr>
          <p:cNvPr id="24578" name="Content Placeholder 2">
            <a:extLst>
              <a:ext uri="{FF2B5EF4-FFF2-40B4-BE49-F238E27FC236}">
                <a16:creationId xmlns:a16="http://schemas.microsoft.com/office/drawing/2014/main" xmlns="" id="{5D7298B7-7CB2-3292-9E38-EC55E56B7472}"/>
              </a:ext>
            </a:extLst>
          </p:cNvPr>
          <p:cNvSpPr>
            <a:spLocks noGrp="1" noChangeArrowheads="1"/>
          </p:cNvSpPr>
          <p:nvPr>
            <p:ph idx="1"/>
          </p:nvPr>
        </p:nvSpPr>
        <p:spPr/>
        <p:txBody>
          <a:bodyPr/>
          <a:lstStyle/>
          <a:p>
            <a:r>
              <a:rPr lang="en-US" sz="2800" dirty="0"/>
              <a:t>Permaculture teaches </a:t>
            </a:r>
            <a:r>
              <a:rPr lang="en-US" sz="2800" dirty="0">
                <a:solidFill>
                  <a:srgbClr val="7030A0"/>
                </a:solidFill>
              </a:rPr>
              <a:t>sustainable</a:t>
            </a:r>
            <a:r>
              <a:rPr lang="en-US" sz="2800" dirty="0"/>
              <a:t> farming methods that are vital for a world with an </a:t>
            </a:r>
            <a:r>
              <a:rPr lang="en-US" sz="2800" dirty="0">
                <a:solidFill>
                  <a:srgbClr val="7030A0"/>
                </a:solidFill>
              </a:rPr>
              <a:t>increasing</a:t>
            </a:r>
            <a:r>
              <a:rPr lang="en-US" sz="2800" dirty="0"/>
              <a:t> population and changing </a:t>
            </a:r>
            <a:r>
              <a:rPr lang="en-US" sz="2800" dirty="0">
                <a:solidFill>
                  <a:srgbClr val="7030A0"/>
                </a:solidFill>
              </a:rPr>
              <a:t>climate</a:t>
            </a:r>
            <a:r>
              <a:rPr lang="en-US" sz="2800" dirty="0"/>
              <a:t>.</a:t>
            </a:r>
            <a:endParaRPr lang="en-GB" sz="2800" dirty="0"/>
          </a:p>
          <a:p>
            <a:r>
              <a:rPr lang="en-US" sz="2800" dirty="0"/>
              <a:t>The technique is based on using the </a:t>
            </a:r>
            <a:r>
              <a:rPr lang="en-US" sz="2800" dirty="0">
                <a:solidFill>
                  <a:srgbClr val="7030A0"/>
                </a:solidFill>
              </a:rPr>
              <a:t>resources</a:t>
            </a:r>
            <a:r>
              <a:rPr lang="en-US" sz="2800" dirty="0"/>
              <a:t> you have in the best possible way.  It aims to </a:t>
            </a:r>
            <a:r>
              <a:rPr lang="en-US" sz="2800" dirty="0" err="1">
                <a:solidFill>
                  <a:srgbClr val="7030A0"/>
                </a:solidFill>
              </a:rPr>
              <a:t>minimise</a:t>
            </a:r>
            <a:r>
              <a:rPr lang="en-US" sz="2800" dirty="0"/>
              <a:t> waste, human </a:t>
            </a:r>
            <a:r>
              <a:rPr lang="en-US" sz="2800" dirty="0" err="1">
                <a:solidFill>
                  <a:srgbClr val="7030A0"/>
                </a:solidFill>
              </a:rPr>
              <a:t>labour</a:t>
            </a:r>
            <a:r>
              <a:rPr lang="en-US" sz="2800" dirty="0">
                <a:solidFill>
                  <a:srgbClr val="7030A0"/>
                </a:solidFill>
              </a:rPr>
              <a:t> </a:t>
            </a:r>
            <a:r>
              <a:rPr lang="en-US" sz="2800" dirty="0"/>
              <a:t>and energy use.</a:t>
            </a:r>
            <a:endParaRPr lang="en-GB" sz="2800" dirty="0"/>
          </a:p>
          <a:p>
            <a:r>
              <a:rPr lang="en-US" sz="2800" dirty="0"/>
              <a:t>Some important parts of permaculture are</a:t>
            </a:r>
            <a:r>
              <a:rPr lang="en-US" sz="2800" dirty="0">
                <a:solidFill>
                  <a:srgbClr val="7030A0"/>
                </a:solidFill>
              </a:rPr>
              <a:t> planning </a:t>
            </a:r>
            <a:r>
              <a:rPr lang="en-US" sz="2800" dirty="0"/>
              <a:t>how best to use the land available, considering how to best collect and use </a:t>
            </a:r>
            <a:r>
              <a:rPr lang="en-US" sz="2800" dirty="0">
                <a:solidFill>
                  <a:srgbClr val="7030A0"/>
                </a:solidFill>
              </a:rPr>
              <a:t>water</a:t>
            </a:r>
            <a:r>
              <a:rPr lang="en-US" sz="2800" dirty="0"/>
              <a:t> and thinking about how to control pests without using </a:t>
            </a:r>
            <a:r>
              <a:rPr lang="en-US" sz="2800" dirty="0">
                <a:solidFill>
                  <a:srgbClr val="7030A0"/>
                </a:solidFill>
              </a:rPr>
              <a:t>chemicals</a:t>
            </a:r>
            <a:r>
              <a:rPr lang="en-US" sz="2800" dirty="0"/>
              <a:t>. </a:t>
            </a:r>
            <a:endParaRPr lang="en-GB" sz="2800" dirty="0"/>
          </a:p>
          <a:p>
            <a:endParaRPr lang="en-US" alt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xmlns="" id="{5D7298B7-7CB2-3292-9E38-EC55E56B7472}"/>
              </a:ext>
            </a:extLst>
          </p:cNvPr>
          <p:cNvSpPr>
            <a:spLocks noGrp="1" noChangeArrowheads="1"/>
          </p:cNvSpPr>
          <p:nvPr>
            <p:ph idx="1"/>
          </p:nvPr>
        </p:nvSpPr>
        <p:spPr>
          <a:xfrm>
            <a:off x="1691680" y="548680"/>
            <a:ext cx="8229600" cy="4525963"/>
          </a:xfrm>
        </p:spPr>
        <p:txBody>
          <a:bodyPr/>
          <a:lstStyle/>
          <a:p>
            <a:pPr marL="0" indent="0">
              <a:buNone/>
            </a:pPr>
            <a:r>
              <a:rPr lang="en-US" sz="2800" dirty="0"/>
              <a:t>At our farm we grow lots of things including:</a:t>
            </a:r>
            <a:endParaRPr lang="en-GB" sz="2800" dirty="0"/>
          </a:p>
          <a:p>
            <a:pPr lvl="0"/>
            <a:r>
              <a:rPr lang="en-GB" sz="2800" dirty="0">
                <a:solidFill>
                  <a:srgbClr val="7030A0"/>
                </a:solidFill>
              </a:rPr>
              <a:t>Matoke</a:t>
            </a:r>
          </a:p>
          <a:p>
            <a:pPr lvl="0"/>
            <a:r>
              <a:rPr lang="en-GB" sz="2800" dirty="0"/>
              <a:t>Mangoes</a:t>
            </a:r>
          </a:p>
          <a:p>
            <a:pPr lvl="0"/>
            <a:r>
              <a:rPr lang="en-GB" sz="2800" dirty="0"/>
              <a:t>Garlic</a:t>
            </a:r>
          </a:p>
          <a:p>
            <a:pPr lvl="0"/>
            <a:r>
              <a:rPr lang="en-GB" sz="2800" dirty="0"/>
              <a:t>Aubergine</a:t>
            </a:r>
          </a:p>
          <a:p>
            <a:pPr lvl="0"/>
            <a:r>
              <a:rPr lang="en-GB" sz="2800" dirty="0"/>
              <a:t>Tomatoes</a:t>
            </a:r>
          </a:p>
          <a:p>
            <a:pPr lvl="0"/>
            <a:r>
              <a:rPr lang="en-GB" sz="2800" dirty="0"/>
              <a:t>Herbs</a:t>
            </a:r>
          </a:p>
          <a:p>
            <a:pPr lvl="0"/>
            <a:r>
              <a:rPr lang="en-GB" sz="2800" dirty="0"/>
              <a:t>Potatoes</a:t>
            </a:r>
          </a:p>
          <a:p>
            <a:pPr marL="0" indent="0">
              <a:buNone/>
            </a:pPr>
            <a:endParaRPr lang="en-GB" sz="2800" dirty="0"/>
          </a:p>
          <a:p>
            <a:pPr marL="0" indent="0">
              <a:buNone/>
            </a:pPr>
            <a:r>
              <a:rPr lang="en-GB" sz="2800" dirty="0"/>
              <a:t>We also raise animals, particularly:</a:t>
            </a:r>
          </a:p>
          <a:p>
            <a:pPr lvl="0"/>
            <a:r>
              <a:rPr lang="en-GB" sz="2800" dirty="0">
                <a:solidFill>
                  <a:srgbClr val="7030A0"/>
                </a:solidFill>
              </a:rPr>
              <a:t>Goats</a:t>
            </a:r>
          </a:p>
          <a:p>
            <a:pPr lvl="0"/>
            <a:r>
              <a:rPr lang="en-GB" sz="2800" dirty="0"/>
              <a:t>Chickens</a:t>
            </a:r>
          </a:p>
          <a:p>
            <a:endParaRPr lang="en-US" altLang="en-US" dirty="0"/>
          </a:p>
        </p:txBody>
      </p:sp>
      <p:pic>
        <p:nvPicPr>
          <p:cNvPr id="2" name="Picture 6" descr="A drawing of a face&#10;&#10;Description automatically generated">
            <a:extLst>
              <a:ext uri="{FF2B5EF4-FFF2-40B4-BE49-F238E27FC236}">
                <a16:creationId xmlns:a16="http://schemas.microsoft.com/office/drawing/2014/main" xmlns="" id="{016BD695-4710-5E97-3F61-E576D5E6F0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61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xmlns="" id="{BD968AD0-7F28-78E3-93A4-36E8B71946E2}"/>
              </a:ext>
            </a:extLst>
          </p:cNvPr>
          <p:cNvSpPr txBox="1">
            <a:spLocks noChangeArrowheads="1"/>
          </p:cNvSpPr>
          <p:nvPr/>
        </p:nvSpPr>
        <p:spPr bwMode="auto">
          <a:xfrm>
            <a:off x="395288" y="2424113"/>
            <a:ext cx="8062912"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dirty="0">
                <a:latin typeface="Linda's Lament" pitchFamily="2" charset="0"/>
              </a:rPr>
              <a:t>What is Permaculture?</a:t>
            </a:r>
            <a:endParaRPr lang="en-GB" sz="5400" kern="0" dirty="0">
              <a:latin typeface="Linda's Lament" pitchFamily="2" charset="0"/>
            </a:endParaRPr>
          </a:p>
        </p:txBody>
      </p:sp>
      <p:pic>
        <p:nvPicPr>
          <p:cNvPr id="2" name="Picture 6" descr="A drawing of a face&#10;&#10;Description automatically generated">
            <a:extLst>
              <a:ext uri="{FF2B5EF4-FFF2-40B4-BE49-F238E27FC236}">
                <a16:creationId xmlns:a16="http://schemas.microsoft.com/office/drawing/2014/main" xmlns="" id="{88925D1D-C870-40A6-63AB-08F189B2DB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7C9AE-7CC0-6F5F-F80F-CE47C067234E}"/>
              </a:ext>
            </a:extLst>
          </p:cNvPr>
          <p:cNvSpPr>
            <a:spLocks noGrp="1"/>
          </p:cNvSpPr>
          <p:nvPr>
            <p:ph type="title"/>
          </p:nvPr>
        </p:nvSpPr>
        <p:spPr>
          <a:xfrm>
            <a:off x="457200" y="545337"/>
            <a:ext cx="8229600" cy="1143000"/>
          </a:xfrm>
        </p:spPr>
        <p:txBody>
          <a:bodyPr/>
          <a:lstStyle/>
          <a:p>
            <a:r>
              <a:rPr lang="en-US" dirty="0">
                <a:solidFill>
                  <a:srgbClr val="7030A0"/>
                </a:solidFill>
                <a:latin typeface="Linda's Lament" pitchFamily="2" charset="0"/>
              </a:rPr>
              <a:t>Lucky’s Story</a:t>
            </a:r>
          </a:p>
        </p:txBody>
      </p:sp>
      <p:sp>
        <p:nvSpPr>
          <p:cNvPr id="3" name="Content Placeholder 2">
            <a:extLst>
              <a:ext uri="{FF2B5EF4-FFF2-40B4-BE49-F238E27FC236}">
                <a16:creationId xmlns:a16="http://schemas.microsoft.com/office/drawing/2014/main" xmlns="" id="{DF50F8CA-A010-70DE-D6E1-B027F35D2A88}"/>
              </a:ext>
            </a:extLst>
          </p:cNvPr>
          <p:cNvSpPr>
            <a:spLocks noGrp="1"/>
          </p:cNvSpPr>
          <p:nvPr>
            <p:ph idx="1"/>
          </p:nvPr>
        </p:nvSpPr>
        <p:spPr>
          <a:xfrm>
            <a:off x="755044" y="1772816"/>
            <a:ext cx="8229600" cy="4525963"/>
          </a:xfrm>
        </p:spPr>
        <p:txBody>
          <a:bodyPr/>
          <a:lstStyle/>
          <a:p>
            <a:pPr marL="0" indent="0">
              <a:buNone/>
            </a:pPr>
            <a:r>
              <a:rPr lang="en-US" sz="2400" dirty="0"/>
              <a:t>Read Lucky’s story in groups.  Use the </a:t>
            </a:r>
          </a:p>
          <a:p>
            <a:pPr marL="0" indent="0">
              <a:buNone/>
            </a:pPr>
            <a:r>
              <a:rPr lang="en-US" sz="2400" dirty="0"/>
              <a:t>highlighters to show the following</a:t>
            </a:r>
          </a:p>
          <a:p>
            <a:pPr marL="0" indent="0">
              <a:buNone/>
            </a:pPr>
            <a:endParaRPr lang="en-US" sz="1600" dirty="0"/>
          </a:p>
          <a:p>
            <a:r>
              <a:rPr lang="en-US" sz="2400" dirty="0">
                <a:highlight>
                  <a:srgbClr val="FFFF00"/>
                </a:highlight>
              </a:rPr>
              <a:t>Why Lucky ended up living on the streets</a:t>
            </a:r>
          </a:p>
          <a:p>
            <a:r>
              <a:rPr lang="en-US" sz="2400" dirty="0">
                <a:highlight>
                  <a:srgbClr val="FF00FF"/>
                </a:highlight>
              </a:rPr>
              <a:t>How S.A.L.V.E. staff worked with him while he lived on the streets</a:t>
            </a:r>
          </a:p>
          <a:p>
            <a:r>
              <a:rPr lang="en-US" sz="2400" dirty="0">
                <a:highlight>
                  <a:srgbClr val="0000FF"/>
                </a:highlight>
              </a:rPr>
              <a:t>What residential care was available for Lucky at S.A.L.V.E</a:t>
            </a:r>
            <a:r>
              <a:rPr lang="en-US" sz="2400" dirty="0"/>
              <a:t>.</a:t>
            </a:r>
          </a:p>
          <a:p>
            <a:r>
              <a:rPr lang="en-US" sz="2400" dirty="0">
                <a:highlight>
                  <a:srgbClr val="00FF00"/>
                </a:highlight>
              </a:rPr>
              <a:t>What he learnt through permaculture lessons</a:t>
            </a:r>
          </a:p>
          <a:p>
            <a:endParaRPr lang="en-US" sz="1400" dirty="0">
              <a:highlight>
                <a:srgbClr val="00FF00"/>
              </a:highlight>
            </a:endParaRPr>
          </a:p>
          <a:p>
            <a:pPr marL="0" indent="0">
              <a:buNone/>
            </a:pPr>
            <a:r>
              <a:rPr lang="en-US" sz="2400" dirty="0"/>
              <a:t>*We normally call children who live on or spend most of their time on the streets ‘street connected’ children*</a:t>
            </a:r>
          </a:p>
          <a:p>
            <a:endParaRPr lang="en-US" dirty="0"/>
          </a:p>
        </p:txBody>
      </p:sp>
      <p:pic>
        <p:nvPicPr>
          <p:cNvPr id="4" name="Picture 3" descr="Lucky helping out growing crops">
            <a:extLst>
              <a:ext uri="{FF2B5EF4-FFF2-40B4-BE49-F238E27FC236}">
                <a16:creationId xmlns:a16="http://schemas.microsoft.com/office/drawing/2014/main" xmlns="" id="{F5E769B5-14EB-265D-7C73-5BB98B7FAFD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6375" y="0"/>
            <a:ext cx="2587625" cy="1941195"/>
          </a:xfrm>
          <a:prstGeom prst="rect">
            <a:avLst/>
          </a:prstGeom>
          <a:noFill/>
          <a:ln>
            <a:noFill/>
          </a:ln>
        </p:spPr>
      </p:pic>
      <p:pic>
        <p:nvPicPr>
          <p:cNvPr id="6" name="Picture 6" descr="A drawing of a face&#10;&#10;Description automatically generated">
            <a:extLst>
              <a:ext uri="{FF2B5EF4-FFF2-40B4-BE49-F238E27FC236}">
                <a16:creationId xmlns:a16="http://schemas.microsoft.com/office/drawing/2014/main" xmlns="" id="{07BB0ABE-4895-8B90-7C37-79C05CBC8E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DD4EA770-3AA3-B37D-EC58-50824DA084CB}"/>
              </a:ext>
            </a:extLst>
          </p:cNvPr>
          <p:cNvSpPr txBox="1">
            <a:spLocks noChangeArrowheads="1"/>
          </p:cNvSpPr>
          <p:nvPr/>
        </p:nvSpPr>
        <p:spPr bwMode="auto">
          <a:xfrm rot="19538332">
            <a:off x="-1710873" y="17908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kern="0" dirty="0">
                <a:latin typeface="Linda's Lament" pitchFamily="2" charset="0"/>
              </a:rPr>
              <a:t>Case study</a:t>
            </a:r>
          </a:p>
        </p:txBody>
      </p:sp>
    </p:spTree>
    <p:extLst>
      <p:ext uri="{BB962C8B-B14F-4D97-AF65-F5344CB8AC3E}">
        <p14:creationId xmlns:p14="http://schemas.microsoft.com/office/powerpoint/2010/main" val="824103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7C9AE-7CC0-6F5F-F80F-CE47C067234E}"/>
              </a:ext>
            </a:extLst>
          </p:cNvPr>
          <p:cNvSpPr>
            <a:spLocks noGrp="1"/>
          </p:cNvSpPr>
          <p:nvPr>
            <p:ph type="title"/>
          </p:nvPr>
        </p:nvSpPr>
        <p:spPr>
          <a:xfrm>
            <a:off x="798984" y="407000"/>
            <a:ext cx="8229600" cy="1143000"/>
          </a:xfrm>
        </p:spPr>
        <p:txBody>
          <a:bodyPr/>
          <a:lstStyle/>
          <a:p>
            <a:r>
              <a:rPr lang="en-US" dirty="0">
                <a:solidFill>
                  <a:srgbClr val="7030A0"/>
                </a:solidFill>
                <a:latin typeface="Linda's Lament" pitchFamily="2" charset="0"/>
              </a:rPr>
              <a:t>Lucky’s Story</a:t>
            </a:r>
          </a:p>
        </p:txBody>
      </p:sp>
      <p:sp>
        <p:nvSpPr>
          <p:cNvPr id="3" name="Content Placeholder 2">
            <a:extLst>
              <a:ext uri="{FF2B5EF4-FFF2-40B4-BE49-F238E27FC236}">
                <a16:creationId xmlns:a16="http://schemas.microsoft.com/office/drawing/2014/main" xmlns="" id="{DF50F8CA-A010-70DE-D6E1-B027F35D2A88}"/>
              </a:ext>
            </a:extLst>
          </p:cNvPr>
          <p:cNvSpPr>
            <a:spLocks noGrp="1"/>
          </p:cNvSpPr>
          <p:nvPr>
            <p:ph idx="1"/>
          </p:nvPr>
        </p:nvSpPr>
        <p:spPr>
          <a:xfrm>
            <a:off x="926497" y="1957000"/>
            <a:ext cx="8229600" cy="4525963"/>
          </a:xfrm>
        </p:spPr>
        <p:txBody>
          <a:bodyPr/>
          <a:lstStyle/>
          <a:p>
            <a:pPr marL="0" indent="0">
              <a:buNone/>
            </a:pPr>
            <a:r>
              <a:rPr lang="en-US" sz="2400" b="1" dirty="0"/>
              <a:t>Let’s feedback!</a:t>
            </a:r>
          </a:p>
          <a:p>
            <a:pPr marL="0" indent="0">
              <a:buNone/>
            </a:pPr>
            <a:endParaRPr lang="en-US" sz="1600" dirty="0"/>
          </a:p>
          <a:p>
            <a:r>
              <a:rPr lang="en-US" sz="2400" dirty="0">
                <a:highlight>
                  <a:srgbClr val="FFFF00"/>
                </a:highlight>
              </a:rPr>
              <a:t>Group 1: Why Lucky ended up living on the streets</a:t>
            </a:r>
          </a:p>
          <a:p>
            <a:r>
              <a:rPr lang="en-US" sz="2400" dirty="0">
                <a:highlight>
                  <a:srgbClr val="FF00FF"/>
                </a:highlight>
              </a:rPr>
              <a:t>Group 2: How S.A.L.V.E. staff worked with him while he lived on the streets</a:t>
            </a:r>
          </a:p>
          <a:p>
            <a:r>
              <a:rPr lang="en-US" sz="2400" dirty="0">
                <a:highlight>
                  <a:srgbClr val="0000FF"/>
                </a:highlight>
              </a:rPr>
              <a:t>Group 3: What residential care was available for Lucky at S.A.L.V.E</a:t>
            </a:r>
            <a:r>
              <a:rPr lang="en-US" sz="2400" dirty="0"/>
              <a:t>.</a:t>
            </a:r>
          </a:p>
          <a:p>
            <a:r>
              <a:rPr lang="en-US" sz="2400" dirty="0">
                <a:highlight>
                  <a:srgbClr val="00FF00"/>
                </a:highlight>
              </a:rPr>
              <a:t>Group 4: What he learnt through permaculture lessons</a:t>
            </a:r>
          </a:p>
          <a:p>
            <a:endParaRPr lang="en-US" sz="1400" dirty="0">
              <a:highlight>
                <a:srgbClr val="00FF00"/>
              </a:highlight>
            </a:endParaRPr>
          </a:p>
          <a:p>
            <a:r>
              <a:rPr lang="en-US" dirty="0"/>
              <a:t>Can any other groups add any interesting insights into Lucky’s story?</a:t>
            </a:r>
          </a:p>
        </p:txBody>
      </p:sp>
      <p:pic>
        <p:nvPicPr>
          <p:cNvPr id="4" name="Picture 3" descr="Lucky helping out growing crops">
            <a:extLst>
              <a:ext uri="{FF2B5EF4-FFF2-40B4-BE49-F238E27FC236}">
                <a16:creationId xmlns:a16="http://schemas.microsoft.com/office/drawing/2014/main" xmlns="" id="{F5E769B5-14EB-265D-7C73-5BB98B7FAFD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6375" y="0"/>
            <a:ext cx="2587625" cy="1941195"/>
          </a:xfrm>
          <a:prstGeom prst="rect">
            <a:avLst/>
          </a:prstGeom>
          <a:noFill/>
          <a:ln>
            <a:noFill/>
          </a:ln>
        </p:spPr>
      </p:pic>
      <p:sp>
        <p:nvSpPr>
          <p:cNvPr id="5" name="Title 1">
            <a:extLst>
              <a:ext uri="{FF2B5EF4-FFF2-40B4-BE49-F238E27FC236}">
                <a16:creationId xmlns:a16="http://schemas.microsoft.com/office/drawing/2014/main" xmlns="" id="{16286BEB-14CB-31F0-0F38-637C7913E913}"/>
              </a:ext>
            </a:extLst>
          </p:cNvPr>
          <p:cNvSpPr txBox="1">
            <a:spLocks noChangeArrowheads="1"/>
          </p:cNvSpPr>
          <p:nvPr/>
        </p:nvSpPr>
        <p:spPr bwMode="auto">
          <a:xfrm rot="19538332">
            <a:off x="-1610494" y="407001"/>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kern="0" dirty="0">
                <a:latin typeface="Linda's Lament" pitchFamily="2" charset="0"/>
              </a:rPr>
              <a:t>Case study</a:t>
            </a:r>
          </a:p>
        </p:txBody>
      </p:sp>
      <p:pic>
        <p:nvPicPr>
          <p:cNvPr id="6" name="Picture 6" descr="A drawing of a face&#10;&#10;Description automatically generated">
            <a:extLst>
              <a:ext uri="{FF2B5EF4-FFF2-40B4-BE49-F238E27FC236}">
                <a16:creationId xmlns:a16="http://schemas.microsoft.com/office/drawing/2014/main" xmlns="" id="{5D700EE7-5BC4-1470-5DB0-3F41B822DA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8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E40A2-94FC-DDF1-0B7A-BAF91BE17B91}"/>
              </a:ext>
            </a:extLst>
          </p:cNvPr>
          <p:cNvSpPr>
            <a:spLocks noGrp="1"/>
          </p:cNvSpPr>
          <p:nvPr>
            <p:ph type="title"/>
          </p:nvPr>
        </p:nvSpPr>
        <p:spPr/>
        <p:txBody>
          <a:bodyPr/>
          <a:lstStyle/>
          <a:p>
            <a:r>
              <a:rPr lang="en-US" dirty="0">
                <a:solidFill>
                  <a:srgbClr val="7030A0"/>
                </a:solidFill>
                <a:latin typeface="Linda's Lament" pitchFamily="2" charset="0"/>
              </a:rPr>
              <a:t>Keyword match up</a:t>
            </a:r>
          </a:p>
        </p:txBody>
      </p:sp>
      <p:sp>
        <p:nvSpPr>
          <p:cNvPr id="3" name="Content Placeholder 2">
            <a:extLst>
              <a:ext uri="{FF2B5EF4-FFF2-40B4-BE49-F238E27FC236}">
                <a16:creationId xmlns:a16="http://schemas.microsoft.com/office/drawing/2014/main" xmlns="" id="{D8B9DEC9-AE8D-214D-5919-2E58BE3FEA52}"/>
              </a:ext>
            </a:extLst>
          </p:cNvPr>
          <p:cNvSpPr>
            <a:spLocks noGrp="1"/>
          </p:cNvSpPr>
          <p:nvPr>
            <p:ph idx="1"/>
          </p:nvPr>
        </p:nvSpPr>
        <p:spPr>
          <a:xfrm>
            <a:off x="457200" y="1700212"/>
            <a:ext cx="8229600" cy="4525963"/>
          </a:xfrm>
        </p:spPr>
        <p:txBody>
          <a:bodyPr/>
          <a:lstStyle/>
          <a:p>
            <a:r>
              <a:rPr lang="en-US" sz="2800" dirty="0">
                <a:solidFill>
                  <a:srgbClr val="000000"/>
                </a:solidFill>
                <a:effectLst/>
                <a:ea typeface="Times New Roman" panose="02020603050405020304" pitchFamily="18" charset="0"/>
                <a:cs typeface="Arial" panose="020B0604020202020204" pitchFamily="34" charset="0"/>
              </a:rPr>
              <a:t>Draw lines from the keywords on the left to the definitions on the right.</a:t>
            </a:r>
            <a:endParaRPr lang="en-GB" sz="2800" dirty="0">
              <a:effectLst/>
              <a:ea typeface="Times New Roman" panose="02020603050405020304" pitchFamily="18" charset="0"/>
            </a:endParaRPr>
          </a:p>
          <a:p>
            <a:endParaRPr lang="en-US" dirty="0"/>
          </a:p>
        </p:txBody>
      </p:sp>
      <p:pic>
        <p:nvPicPr>
          <p:cNvPr id="4" name="Picture 6" descr="A drawing of a face&#10;&#10;Description automatically generated">
            <a:extLst>
              <a:ext uri="{FF2B5EF4-FFF2-40B4-BE49-F238E27FC236}">
                <a16:creationId xmlns:a16="http://schemas.microsoft.com/office/drawing/2014/main" xmlns="" id="{95A4F676-53B7-C15C-69D9-E1BDAE775A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38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 drawing of a face&#10;&#10;Description automatically generated">
            <a:extLst>
              <a:ext uri="{FF2B5EF4-FFF2-40B4-BE49-F238E27FC236}">
                <a16:creationId xmlns:a16="http://schemas.microsoft.com/office/drawing/2014/main" xmlns="" id="{F88DBB98-2712-2413-88EE-9E8197F31BB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28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xmlns="" id="{BD968AD0-7F28-78E3-93A4-36E8B71946E2}"/>
              </a:ext>
            </a:extLst>
          </p:cNvPr>
          <p:cNvSpPr txBox="1">
            <a:spLocks noChangeArrowheads="1"/>
          </p:cNvSpPr>
          <p:nvPr/>
        </p:nvSpPr>
        <p:spPr bwMode="auto">
          <a:xfrm>
            <a:off x="395288" y="2424113"/>
            <a:ext cx="8062912"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dirty="0">
                <a:latin typeface="Linda's Lament" pitchFamily="2" charset="0"/>
              </a:rPr>
              <a:t>Permaculture and Climate Change</a:t>
            </a:r>
            <a:endParaRPr lang="en-GB" sz="5400" kern="0" dirty="0">
              <a:latin typeface="Linda's Lament" pitchFamily="2" charset="0"/>
            </a:endParaRPr>
          </a:p>
        </p:txBody>
      </p:sp>
      <p:pic>
        <p:nvPicPr>
          <p:cNvPr id="2" name="Picture 6" descr="A drawing of a face&#10;&#10;Description automatically generated">
            <a:extLst>
              <a:ext uri="{FF2B5EF4-FFF2-40B4-BE49-F238E27FC236}">
                <a16:creationId xmlns:a16="http://schemas.microsoft.com/office/drawing/2014/main" xmlns="" id="{74B2CDCD-E65C-D027-F3D7-32CA1B28D0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038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5BBFC-3FF4-C39A-2B3F-2D6440FD4828}"/>
              </a:ext>
            </a:extLst>
          </p:cNvPr>
          <p:cNvSpPr>
            <a:spLocks noGrp="1"/>
          </p:cNvSpPr>
          <p:nvPr>
            <p:ph type="title"/>
          </p:nvPr>
        </p:nvSpPr>
        <p:spPr>
          <a:xfrm>
            <a:off x="887940" y="274340"/>
            <a:ext cx="8229600" cy="1143000"/>
          </a:xfrm>
        </p:spPr>
        <p:txBody>
          <a:bodyPr/>
          <a:lstStyle/>
          <a:p>
            <a:r>
              <a:rPr lang="en-US" dirty="0">
                <a:solidFill>
                  <a:srgbClr val="7030A0"/>
                </a:solidFill>
                <a:cs typeface="Calibri" panose="020F0502020204030204" pitchFamily="34" charset="0"/>
              </a:rPr>
              <a:t>What is </a:t>
            </a:r>
            <a:r>
              <a:rPr lang="en-US" dirty="0" smtClean="0">
                <a:solidFill>
                  <a:srgbClr val="7030A0"/>
                </a:solidFill>
                <a:cs typeface="Calibri" panose="020F0502020204030204" pitchFamily="34" charset="0"/>
              </a:rPr>
              <a:t>COP28? </a:t>
            </a:r>
            <a:r>
              <a:rPr lang="en-US" dirty="0">
                <a:solidFill>
                  <a:srgbClr val="7030A0"/>
                </a:solidFill>
                <a:cs typeface="Calibri" panose="020F0502020204030204" pitchFamily="34" charset="0"/>
              </a:rPr>
              <a:t>Where is it being held?</a:t>
            </a:r>
          </a:p>
        </p:txBody>
      </p:sp>
      <p:pic>
        <p:nvPicPr>
          <p:cNvPr id="3" name="Picture 6" descr="A drawing of a face&#10;&#10;Description automatically generated">
            <a:extLst>
              <a:ext uri="{FF2B5EF4-FFF2-40B4-BE49-F238E27FC236}">
                <a16:creationId xmlns:a16="http://schemas.microsoft.com/office/drawing/2014/main" xmlns="" id="{AE4ABD70-6D64-5F17-355C-D41D418B80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640" y="2060848"/>
            <a:ext cx="673994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17632" t="-102820"/>
          <a:stretch/>
        </p:blipFill>
        <p:spPr bwMode="auto">
          <a:xfrm>
            <a:off x="1484041" y="2188841"/>
            <a:ext cx="6472336" cy="373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96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1E700-3700-17D2-4421-2CA019D3654D}"/>
              </a:ext>
            </a:extLst>
          </p:cNvPr>
          <p:cNvSpPr>
            <a:spLocks noGrp="1"/>
          </p:cNvSpPr>
          <p:nvPr>
            <p:ph type="title"/>
          </p:nvPr>
        </p:nvSpPr>
        <p:spPr>
          <a:xfrm>
            <a:off x="457200" y="0"/>
            <a:ext cx="8229600" cy="1143000"/>
          </a:xfrm>
        </p:spPr>
        <p:txBody>
          <a:bodyPr/>
          <a:lstStyle/>
          <a:p>
            <a:r>
              <a:rPr lang="en-US" dirty="0" smtClean="0"/>
              <a:t>COP28 </a:t>
            </a:r>
            <a:r>
              <a:rPr lang="en-US" dirty="0"/>
              <a:t>is….</a:t>
            </a:r>
          </a:p>
        </p:txBody>
      </p:sp>
      <p:sp>
        <p:nvSpPr>
          <p:cNvPr id="3" name="Content Placeholder 2">
            <a:extLst>
              <a:ext uri="{FF2B5EF4-FFF2-40B4-BE49-F238E27FC236}">
                <a16:creationId xmlns:a16="http://schemas.microsoft.com/office/drawing/2014/main" xmlns="" id="{387D54E8-6F19-DD9A-9A3B-163A6B88B8C6}"/>
              </a:ext>
            </a:extLst>
          </p:cNvPr>
          <p:cNvSpPr>
            <a:spLocks noGrp="1"/>
          </p:cNvSpPr>
          <p:nvPr>
            <p:ph idx="1"/>
          </p:nvPr>
        </p:nvSpPr>
        <p:spPr>
          <a:xfrm>
            <a:off x="33197" y="1858961"/>
            <a:ext cx="9107896" cy="4525963"/>
          </a:xfrm>
        </p:spPr>
        <p:txBody>
          <a:bodyPr/>
          <a:lstStyle/>
          <a:p>
            <a:r>
              <a:rPr lang="en-US" sz="2800" dirty="0"/>
              <a:t>The United Nations annual climate change conference</a:t>
            </a:r>
          </a:p>
          <a:p>
            <a:r>
              <a:rPr lang="en-US" sz="2800" dirty="0"/>
              <a:t>It’s being held in </a:t>
            </a:r>
            <a:r>
              <a:rPr lang="en-US" sz="2800" dirty="0" smtClean="0"/>
              <a:t>Dubai, UAE, 30 November – 12 December 2023</a:t>
            </a:r>
            <a:endParaRPr lang="en-US" sz="2800" dirty="0"/>
          </a:p>
        </p:txBody>
      </p:sp>
      <p:pic>
        <p:nvPicPr>
          <p:cNvPr id="4" name="Picture 6" descr="A drawing of a face&#10;&#10;Description automatically generated">
            <a:extLst>
              <a:ext uri="{FF2B5EF4-FFF2-40B4-BE49-F238E27FC236}">
                <a16:creationId xmlns:a16="http://schemas.microsoft.com/office/drawing/2014/main" xmlns="" id="{0131D424-6576-A3F7-2C1D-7B9E518B75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9751" y="3398693"/>
            <a:ext cx="469582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60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8AAC91-D14D-E628-E553-5055F0E45AFA}"/>
              </a:ext>
            </a:extLst>
          </p:cNvPr>
          <p:cNvSpPr>
            <a:spLocks noGrp="1"/>
          </p:cNvSpPr>
          <p:nvPr>
            <p:ph idx="1"/>
          </p:nvPr>
        </p:nvSpPr>
        <p:spPr>
          <a:xfrm>
            <a:off x="323528" y="1675318"/>
            <a:ext cx="8802420" cy="4525963"/>
          </a:xfrm>
        </p:spPr>
        <p:txBody>
          <a:bodyPr/>
          <a:lstStyle/>
          <a:p>
            <a:pPr marL="0" indent="0">
              <a:buNone/>
            </a:pPr>
            <a:r>
              <a:rPr lang="en-US" sz="2800" dirty="0"/>
              <a:t>Heads of state, ministers, climate activists and business leaders will gather to discuss and to agree on actions on many things including:</a:t>
            </a:r>
          </a:p>
          <a:p>
            <a:r>
              <a:rPr lang="en-US" sz="2800" dirty="0">
                <a:solidFill>
                  <a:srgbClr val="FF0000"/>
                </a:solidFill>
              </a:rPr>
              <a:t>Reducing greenhouse gas emissions</a:t>
            </a:r>
          </a:p>
          <a:p>
            <a:r>
              <a:rPr lang="en-US" sz="2800" dirty="0">
                <a:solidFill>
                  <a:srgbClr val="FF9543"/>
                </a:solidFill>
              </a:rPr>
              <a:t>Building resilience to and adapting to the impacts of climate change</a:t>
            </a:r>
          </a:p>
          <a:p>
            <a:r>
              <a:rPr lang="en-US" sz="2800" dirty="0">
                <a:solidFill>
                  <a:srgbClr val="002060"/>
                </a:solidFill>
              </a:rPr>
              <a:t>Financing climate action in developing countries</a:t>
            </a:r>
          </a:p>
          <a:p>
            <a:endParaRPr lang="en-US" sz="2800" dirty="0"/>
          </a:p>
        </p:txBody>
      </p:sp>
      <p:sp>
        <p:nvSpPr>
          <p:cNvPr id="4" name="TextBox 3">
            <a:extLst>
              <a:ext uri="{FF2B5EF4-FFF2-40B4-BE49-F238E27FC236}">
                <a16:creationId xmlns:a16="http://schemas.microsoft.com/office/drawing/2014/main" xmlns="" id="{D28C69DB-5655-FB19-3585-31F97854C125}"/>
              </a:ext>
            </a:extLst>
          </p:cNvPr>
          <p:cNvSpPr txBox="1"/>
          <p:nvPr/>
        </p:nvSpPr>
        <p:spPr>
          <a:xfrm>
            <a:off x="457200" y="5077007"/>
            <a:ext cx="8229600" cy="1384995"/>
          </a:xfrm>
          <a:prstGeom prst="rect">
            <a:avLst/>
          </a:prstGeom>
          <a:noFill/>
          <a:ln>
            <a:solidFill>
              <a:schemeClr val="accent1">
                <a:lumMod val="50000"/>
              </a:schemeClr>
            </a:solidFill>
          </a:ln>
        </p:spPr>
        <p:txBody>
          <a:bodyPr wrap="square" rtlCol="0">
            <a:spAutoFit/>
          </a:bodyPr>
          <a:lstStyle/>
          <a:p>
            <a:pPr marL="0" indent="0">
              <a:buNone/>
            </a:pPr>
            <a:r>
              <a:rPr lang="en-US" sz="2800" dirty="0">
                <a:solidFill>
                  <a:srgbClr val="FF9543"/>
                </a:solidFill>
              </a:rPr>
              <a:t>Resilience</a:t>
            </a:r>
            <a:r>
              <a:rPr lang="en-US" sz="2800" dirty="0"/>
              <a:t> = the ability to recover quickly from a difficulty</a:t>
            </a:r>
          </a:p>
          <a:p>
            <a:pPr marL="0" indent="0">
              <a:buNone/>
            </a:pPr>
            <a:r>
              <a:rPr lang="en-US" sz="2800" dirty="0">
                <a:solidFill>
                  <a:srgbClr val="002060"/>
                </a:solidFill>
              </a:rPr>
              <a:t>Financing </a:t>
            </a:r>
            <a:r>
              <a:rPr lang="en-US" sz="2800" dirty="0"/>
              <a:t>= providing the money for something </a:t>
            </a:r>
          </a:p>
        </p:txBody>
      </p:sp>
      <p:sp>
        <p:nvSpPr>
          <p:cNvPr id="6" name="TextBox 5">
            <a:extLst>
              <a:ext uri="{FF2B5EF4-FFF2-40B4-BE49-F238E27FC236}">
                <a16:creationId xmlns:a16="http://schemas.microsoft.com/office/drawing/2014/main" xmlns="" id="{12CB0C12-4A9A-CE8E-5831-FD1852ACE3CB}"/>
              </a:ext>
            </a:extLst>
          </p:cNvPr>
          <p:cNvSpPr txBox="1"/>
          <p:nvPr/>
        </p:nvSpPr>
        <p:spPr>
          <a:xfrm>
            <a:off x="2915816" y="395998"/>
            <a:ext cx="4572000" cy="769441"/>
          </a:xfrm>
          <a:prstGeom prst="rect">
            <a:avLst/>
          </a:prstGeom>
          <a:noFill/>
        </p:spPr>
        <p:txBody>
          <a:bodyPr wrap="square">
            <a:spAutoFit/>
          </a:bodyPr>
          <a:lstStyle/>
          <a:p>
            <a:r>
              <a:rPr lang="en-US" sz="4400" dirty="0" smtClean="0"/>
              <a:t>COP28</a:t>
            </a:r>
            <a:endParaRPr lang="en-US" sz="4400" dirty="0"/>
          </a:p>
        </p:txBody>
      </p:sp>
      <p:pic>
        <p:nvPicPr>
          <p:cNvPr id="2" name="Picture 6" descr="A drawing of a face&#10;&#10;Description automatically generated">
            <a:extLst>
              <a:ext uri="{FF2B5EF4-FFF2-40B4-BE49-F238E27FC236}">
                <a16:creationId xmlns:a16="http://schemas.microsoft.com/office/drawing/2014/main" xmlns="" id="{3BC095EF-F944-A91B-41D9-CA0B52AB19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2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8AAC91-D14D-E628-E553-5055F0E45AFA}"/>
              </a:ext>
            </a:extLst>
          </p:cNvPr>
          <p:cNvSpPr>
            <a:spLocks noGrp="1"/>
          </p:cNvSpPr>
          <p:nvPr>
            <p:ph idx="1"/>
          </p:nvPr>
        </p:nvSpPr>
        <p:spPr>
          <a:xfrm>
            <a:off x="323528" y="1803891"/>
            <a:ext cx="8820472" cy="4525963"/>
          </a:xfrm>
        </p:spPr>
        <p:txBody>
          <a:bodyPr/>
          <a:lstStyle/>
          <a:p>
            <a:pPr marL="0" indent="0">
              <a:buNone/>
            </a:pPr>
            <a:r>
              <a:rPr lang="en-US" sz="2400" dirty="0"/>
              <a:t>Permaculture is brilliant at doing the following</a:t>
            </a:r>
          </a:p>
          <a:p>
            <a:r>
              <a:rPr lang="en-US" sz="2400" dirty="0">
                <a:solidFill>
                  <a:srgbClr val="FF0000"/>
                </a:solidFill>
              </a:rPr>
              <a:t>Reducing greenhouse gas emissions</a:t>
            </a:r>
          </a:p>
          <a:p>
            <a:r>
              <a:rPr lang="en-US" sz="2400" dirty="0">
                <a:solidFill>
                  <a:srgbClr val="FF9543"/>
                </a:solidFill>
              </a:rPr>
              <a:t>Building resilience to and adapting to the impacts of climate change</a:t>
            </a:r>
          </a:p>
          <a:p>
            <a:pPr marL="0" indent="0">
              <a:buNone/>
            </a:pPr>
            <a:endParaRPr lang="en-US" sz="1400" dirty="0"/>
          </a:p>
          <a:p>
            <a:pPr marL="0" indent="0">
              <a:buNone/>
            </a:pPr>
            <a:r>
              <a:rPr lang="en-US" sz="2400" dirty="0"/>
              <a:t>Therefore, we want Permaculture to be more widely used and understood.</a:t>
            </a:r>
          </a:p>
          <a:p>
            <a:pPr marL="0" indent="0">
              <a:buNone/>
            </a:pPr>
            <a:endParaRPr lang="en-US" sz="1400" dirty="0">
              <a:solidFill>
                <a:srgbClr val="002060"/>
              </a:solidFill>
            </a:endParaRPr>
          </a:p>
          <a:p>
            <a:pPr marL="0" indent="0">
              <a:buNone/>
            </a:pPr>
            <a:r>
              <a:rPr lang="en-US" sz="2400" b="1" dirty="0">
                <a:solidFill>
                  <a:srgbClr val="002060"/>
                </a:solidFill>
              </a:rPr>
              <a:t>Your task is therefore to write a letter to the </a:t>
            </a:r>
            <a:r>
              <a:rPr lang="en-US" sz="2400" b="1" dirty="0" smtClean="0">
                <a:solidFill>
                  <a:srgbClr val="002060"/>
                </a:solidFill>
              </a:rPr>
              <a:t>COP28 </a:t>
            </a:r>
            <a:r>
              <a:rPr lang="en-US" sz="2400" b="1" dirty="0">
                <a:solidFill>
                  <a:srgbClr val="002060"/>
                </a:solidFill>
              </a:rPr>
              <a:t>delegates to explain why permaculture should be promoted in farming</a:t>
            </a:r>
          </a:p>
        </p:txBody>
      </p:sp>
      <p:sp>
        <p:nvSpPr>
          <p:cNvPr id="6" name="TextBox 5">
            <a:extLst>
              <a:ext uri="{FF2B5EF4-FFF2-40B4-BE49-F238E27FC236}">
                <a16:creationId xmlns:a16="http://schemas.microsoft.com/office/drawing/2014/main" xmlns="" id="{12CB0C12-4A9A-CE8E-5831-FD1852ACE3CB}"/>
              </a:ext>
            </a:extLst>
          </p:cNvPr>
          <p:cNvSpPr txBox="1"/>
          <p:nvPr/>
        </p:nvSpPr>
        <p:spPr>
          <a:xfrm>
            <a:off x="1691680" y="188640"/>
            <a:ext cx="7236094" cy="1446550"/>
          </a:xfrm>
          <a:prstGeom prst="rect">
            <a:avLst/>
          </a:prstGeom>
          <a:noFill/>
        </p:spPr>
        <p:txBody>
          <a:bodyPr wrap="square">
            <a:spAutoFit/>
          </a:bodyPr>
          <a:lstStyle/>
          <a:p>
            <a:r>
              <a:rPr lang="en-US" sz="4400" dirty="0"/>
              <a:t>Climate Change and Permaculture</a:t>
            </a:r>
          </a:p>
        </p:txBody>
      </p:sp>
      <p:sp>
        <p:nvSpPr>
          <p:cNvPr id="2" name="TextBox 1">
            <a:extLst>
              <a:ext uri="{FF2B5EF4-FFF2-40B4-BE49-F238E27FC236}">
                <a16:creationId xmlns:a16="http://schemas.microsoft.com/office/drawing/2014/main" xmlns="" id="{4A18323F-66CF-9A20-FD03-94FC80308367}"/>
              </a:ext>
            </a:extLst>
          </p:cNvPr>
          <p:cNvSpPr txBox="1"/>
          <p:nvPr/>
        </p:nvSpPr>
        <p:spPr>
          <a:xfrm>
            <a:off x="251520" y="5927414"/>
            <a:ext cx="8136904" cy="738664"/>
          </a:xfrm>
          <a:prstGeom prst="rect">
            <a:avLst/>
          </a:prstGeom>
          <a:noFill/>
          <a:ln>
            <a:solidFill>
              <a:schemeClr val="accent1">
                <a:lumMod val="50000"/>
              </a:schemeClr>
            </a:solidFill>
          </a:ln>
        </p:spPr>
        <p:txBody>
          <a:bodyPr wrap="square" rtlCol="0">
            <a:spAutoFit/>
          </a:bodyPr>
          <a:lstStyle/>
          <a:p>
            <a:r>
              <a:rPr lang="en-US" sz="2400" dirty="0"/>
              <a:t>Delegates = the representatives who attend a conference</a:t>
            </a:r>
          </a:p>
          <a:p>
            <a:endParaRPr lang="en-US" dirty="0"/>
          </a:p>
        </p:txBody>
      </p:sp>
      <p:pic>
        <p:nvPicPr>
          <p:cNvPr id="4" name="Picture 6" descr="A drawing of a face&#10;&#10;Description automatically generated">
            <a:extLst>
              <a:ext uri="{FF2B5EF4-FFF2-40B4-BE49-F238E27FC236}">
                <a16:creationId xmlns:a16="http://schemas.microsoft.com/office/drawing/2014/main" xmlns="" id="{99513BE8-E58B-0303-89AD-EF75379B12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4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64269-6954-F178-69E5-899120DDDCA9}"/>
              </a:ext>
            </a:extLst>
          </p:cNvPr>
          <p:cNvSpPr>
            <a:spLocks noGrp="1"/>
          </p:cNvSpPr>
          <p:nvPr>
            <p:ph type="title"/>
          </p:nvPr>
        </p:nvSpPr>
        <p:spPr>
          <a:xfrm>
            <a:off x="611560" y="2286000"/>
            <a:ext cx="8229600" cy="1143000"/>
          </a:xfrm>
        </p:spPr>
        <p:txBody>
          <a:bodyPr/>
          <a:lstStyle/>
          <a:p>
            <a:r>
              <a:rPr lang="en-US" dirty="0"/>
              <a:t>It’s good to use some persuasive writing techniques when writing a letter like this….can you think of any examples of techniques?</a:t>
            </a:r>
          </a:p>
        </p:txBody>
      </p:sp>
      <p:pic>
        <p:nvPicPr>
          <p:cNvPr id="3" name="Picture 6" descr="A drawing of a face&#10;&#10;Description automatically generated">
            <a:extLst>
              <a:ext uri="{FF2B5EF4-FFF2-40B4-BE49-F238E27FC236}">
                <a16:creationId xmlns:a16="http://schemas.microsoft.com/office/drawing/2014/main" xmlns="" id="{79911003-4AEC-0C57-A9CE-6D8550ACCD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70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1CD47-8011-B34A-9BC2-25914AC7C58E}"/>
              </a:ext>
            </a:extLst>
          </p:cNvPr>
          <p:cNvSpPr>
            <a:spLocks noGrp="1"/>
          </p:cNvSpPr>
          <p:nvPr>
            <p:ph type="title"/>
          </p:nvPr>
        </p:nvSpPr>
        <p:spPr>
          <a:xfrm>
            <a:off x="1619672" y="274638"/>
            <a:ext cx="7067128" cy="1143000"/>
          </a:xfrm>
        </p:spPr>
        <p:txBody>
          <a:bodyPr/>
          <a:lstStyle/>
          <a:p>
            <a:r>
              <a:rPr lang="en-US" dirty="0">
                <a:latin typeface="Linda's Lament" pitchFamily="2" charset="0"/>
              </a:rPr>
              <a:t>Permaculture is a type of agricultural practice</a:t>
            </a:r>
          </a:p>
        </p:txBody>
      </p:sp>
      <p:sp>
        <p:nvSpPr>
          <p:cNvPr id="3" name="Content Placeholder 2">
            <a:extLst>
              <a:ext uri="{FF2B5EF4-FFF2-40B4-BE49-F238E27FC236}">
                <a16:creationId xmlns:a16="http://schemas.microsoft.com/office/drawing/2014/main" xmlns="" id="{0353016A-CE5F-ACE8-A700-FE1F86A92184}"/>
              </a:ext>
            </a:extLst>
          </p:cNvPr>
          <p:cNvSpPr>
            <a:spLocks noGrp="1"/>
          </p:cNvSpPr>
          <p:nvPr>
            <p:ph idx="1"/>
          </p:nvPr>
        </p:nvSpPr>
        <p:spPr>
          <a:xfrm>
            <a:off x="436565" y="2071155"/>
            <a:ext cx="8229600" cy="4525963"/>
          </a:xfrm>
        </p:spPr>
        <p:txBody>
          <a:bodyPr/>
          <a:lstStyle/>
          <a:p>
            <a:pPr marL="0" indent="0">
              <a:buNone/>
            </a:pPr>
            <a:r>
              <a:rPr lang="en-US" dirty="0"/>
              <a:t>Lets test your agricultural knowledge…. What fruit/vegetable is being grown in the following pictures</a:t>
            </a:r>
          </a:p>
        </p:txBody>
      </p:sp>
      <p:pic>
        <p:nvPicPr>
          <p:cNvPr id="4" name="Picture 6" descr="A drawing of a face&#10;&#10;Description automatically generated">
            <a:extLst>
              <a:ext uri="{FF2B5EF4-FFF2-40B4-BE49-F238E27FC236}">
                <a16:creationId xmlns:a16="http://schemas.microsoft.com/office/drawing/2014/main" xmlns="" id="{106F98E1-2818-641D-E97D-70530E5537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124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xmlns="" id="{721DD5B6-7724-739E-B6DA-2732F575252A}"/>
              </a:ext>
            </a:extLst>
          </p:cNvPr>
          <p:cNvSpPr>
            <a:spLocks noGrp="1" noChangeArrowheads="1"/>
          </p:cNvSpPr>
          <p:nvPr>
            <p:ph type="title"/>
          </p:nvPr>
        </p:nvSpPr>
        <p:spPr>
          <a:xfrm>
            <a:off x="650875" y="-3175"/>
            <a:ext cx="8229600" cy="1143000"/>
          </a:xfrm>
        </p:spPr>
        <p:txBody>
          <a:bodyPr/>
          <a:lstStyle/>
          <a:p>
            <a:r>
              <a:rPr lang="en-US" altLang="en-US" dirty="0">
                <a:latin typeface="Linda's Lament" pitchFamily="2" charset="0"/>
              </a:rPr>
              <a:t>Key Term Bingo</a:t>
            </a:r>
          </a:p>
        </p:txBody>
      </p:sp>
      <p:sp>
        <p:nvSpPr>
          <p:cNvPr id="3" name="Content Placeholder 2">
            <a:extLst>
              <a:ext uri="{FF2B5EF4-FFF2-40B4-BE49-F238E27FC236}">
                <a16:creationId xmlns:a16="http://schemas.microsoft.com/office/drawing/2014/main" xmlns="" id="{88A54183-D9AF-A9AE-D086-F76144966E64}"/>
              </a:ext>
            </a:extLst>
          </p:cNvPr>
          <p:cNvSpPr>
            <a:spLocks noGrp="1"/>
          </p:cNvSpPr>
          <p:nvPr>
            <p:ph idx="1"/>
          </p:nvPr>
        </p:nvSpPr>
        <p:spPr>
          <a:xfrm>
            <a:off x="677863" y="1511300"/>
            <a:ext cx="8229600" cy="4525963"/>
          </a:xfrm>
        </p:spPr>
        <p:txBody>
          <a:bodyPr/>
          <a:lstStyle/>
          <a:p>
            <a:pPr marL="0" indent="0">
              <a:buFontTx/>
              <a:buNone/>
              <a:defRPr/>
            </a:pPr>
            <a:r>
              <a:rPr lang="en-US" sz="2400" b="1" dirty="0">
                <a:latin typeface="Calibri" panose="020F0502020204030204" pitchFamily="34" charset="0"/>
                <a:cs typeface="Calibri" panose="020F0502020204030204" pitchFamily="34" charset="0"/>
              </a:rPr>
              <a:t>Copy</a:t>
            </a:r>
            <a:r>
              <a:rPr lang="en-US" sz="2400" dirty="0">
                <a:latin typeface="Calibri" panose="020F0502020204030204" pitchFamily="34" charset="0"/>
                <a:cs typeface="Calibri" panose="020F0502020204030204" pitchFamily="34" charset="0"/>
              </a:rPr>
              <a:t> the table then </a:t>
            </a:r>
            <a:r>
              <a:rPr lang="en-US" sz="2400" b="1" dirty="0">
                <a:latin typeface="Calibri" panose="020F0502020204030204" pitchFamily="34" charset="0"/>
                <a:cs typeface="Calibri" panose="020F0502020204030204" pitchFamily="34" charset="0"/>
              </a:rPr>
              <a:t>choose 6</a:t>
            </a:r>
            <a:r>
              <a:rPr lang="en-US" sz="2400" dirty="0">
                <a:latin typeface="Calibri" panose="020F0502020204030204" pitchFamily="34" charset="0"/>
                <a:cs typeface="Calibri" panose="020F0502020204030204" pitchFamily="34" charset="0"/>
              </a:rPr>
              <a:t> terms from the table and randomly put them in your table.</a:t>
            </a:r>
          </a:p>
          <a:p>
            <a:pPr>
              <a:defRPr/>
            </a:pPr>
            <a:endParaRPr lang="en-US" sz="2400" dirty="0">
              <a:latin typeface="Calibri" panose="020F0502020204030204" pitchFamily="34" charset="0"/>
              <a:cs typeface="Calibri" panose="020F0502020204030204" pitchFamily="34" charset="0"/>
            </a:endParaRPr>
          </a:p>
          <a:p>
            <a:pPr>
              <a:defRPr/>
            </a:pPr>
            <a:endParaRPr lang="en-US" sz="2400" dirty="0">
              <a:latin typeface="Calibri" panose="020F0502020204030204" pitchFamily="34" charset="0"/>
              <a:cs typeface="Calibri" panose="020F0502020204030204" pitchFamily="34" charset="0"/>
            </a:endParaRPr>
          </a:p>
          <a:p>
            <a:pPr>
              <a:defRPr/>
            </a:pPr>
            <a:endParaRPr lang="en-US" sz="2400" dirty="0">
              <a:latin typeface="Calibri" panose="020F0502020204030204" pitchFamily="34" charset="0"/>
              <a:cs typeface="Calibri" panose="020F0502020204030204" pitchFamily="34" charset="0"/>
            </a:endParaRPr>
          </a:p>
          <a:p>
            <a:pPr marL="0" indent="0">
              <a:buFontTx/>
              <a:buNone/>
              <a:defRPr/>
            </a:pP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Alliteration</a:t>
            </a:r>
          </a:p>
          <a:p>
            <a:pPr>
              <a:defRPr/>
            </a:pPr>
            <a:r>
              <a:rPr lang="en-US" sz="2400" dirty="0">
                <a:latin typeface="Calibri" panose="020F0502020204030204" pitchFamily="34" charset="0"/>
                <a:cs typeface="Calibri" panose="020F0502020204030204" pitchFamily="34" charset="0"/>
              </a:rPr>
              <a:t>Fact</a:t>
            </a:r>
          </a:p>
          <a:p>
            <a:pPr>
              <a:defRPr/>
            </a:pPr>
            <a:r>
              <a:rPr lang="en-US" sz="2400" dirty="0">
                <a:latin typeface="Calibri" panose="020F0502020204030204" pitchFamily="34" charset="0"/>
                <a:cs typeface="Calibri" panose="020F0502020204030204" pitchFamily="34" charset="0"/>
              </a:rPr>
              <a:t>Rhetorical question</a:t>
            </a:r>
          </a:p>
          <a:p>
            <a:pPr>
              <a:defRPr/>
            </a:pPr>
            <a:r>
              <a:rPr lang="en-US" sz="2400" dirty="0">
                <a:latin typeface="Calibri" panose="020F0502020204030204" pitchFamily="34" charset="0"/>
                <a:cs typeface="Calibri" panose="020F0502020204030204" pitchFamily="34" charset="0"/>
              </a:rPr>
              <a:t>Repetition</a:t>
            </a:r>
          </a:p>
          <a:p>
            <a:pPr>
              <a:defRPr/>
            </a:pPr>
            <a:r>
              <a:rPr lang="en-US" sz="2400" dirty="0">
                <a:latin typeface="Calibri" panose="020F0502020204030204" pitchFamily="34" charset="0"/>
                <a:cs typeface="Calibri" panose="020F0502020204030204" pitchFamily="34" charset="0"/>
              </a:rPr>
              <a:t>Emotive Language </a:t>
            </a:r>
            <a:r>
              <a:rPr lang="en-US" dirty="0">
                <a:latin typeface="Calibri" panose="020F0502020204030204" pitchFamily="34" charset="0"/>
                <a:cs typeface="Calibri" panose="020F0502020204030204" pitchFamily="34" charset="0"/>
              </a:rPr>
              <a:t>	</a:t>
            </a:r>
          </a:p>
          <a:p>
            <a:pPr>
              <a:defRPr/>
            </a:pPr>
            <a:endParaRPr lang="en-US" dirty="0">
              <a:latin typeface="Calibri" panose="020F0502020204030204" pitchFamily="34" charset="0"/>
              <a:cs typeface="Calibri" panose="020F0502020204030204" pitchFamily="34" charset="0"/>
            </a:endParaRPr>
          </a:p>
        </p:txBody>
      </p:sp>
      <p:sp>
        <p:nvSpPr>
          <p:cNvPr id="25603" name="Rectangle 3">
            <a:extLst>
              <a:ext uri="{FF2B5EF4-FFF2-40B4-BE49-F238E27FC236}">
                <a16:creationId xmlns:a16="http://schemas.microsoft.com/office/drawing/2014/main" xmlns="" id="{0CDC95E2-9BFA-37E7-FB54-F81345177F11}"/>
              </a:ext>
            </a:extLst>
          </p:cNvPr>
          <p:cNvSpPr>
            <a:spLocks noChangeArrowheads="1"/>
          </p:cNvSpPr>
          <p:nvPr/>
        </p:nvSpPr>
        <p:spPr bwMode="auto">
          <a:xfrm>
            <a:off x="5076825" y="3965575"/>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2400" dirty="0">
                <a:latin typeface="Calibri" panose="020F0502020204030204" pitchFamily="34" charset="0"/>
                <a:cs typeface="Calibri" panose="020F0502020204030204" pitchFamily="34" charset="0"/>
              </a:rPr>
              <a:t>Statistics</a:t>
            </a:r>
          </a:p>
          <a:p>
            <a:pPr>
              <a:spcBef>
                <a:spcPct val="0"/>
              </a:spcBef>
            </a:pPr>
            <a:r>
              <a:rPr lang="en-US" altLang="en-US" sz="2400" dirty="0">
                <a:latin typeface="Calibri" panose="020F0502020204030204" pitchFamily="34" charset="0"/>
                <a:cs typeface="Calibri" panose="020F0502020204030204" pitchFamily="34" charset="0"/>
              </a:rPr>
              <a:t>Anecdote</a:t>
            </a:r>
          </a:p>
          <a:p>
            <a:pPr>
              <a:spcBef>
                <a:spcPct val="0"/>
              </a:spcBef>
            </a:pPr>
            <a:r>
              <a:rPr lang="en-US" altLang="en-US" sz="2400" dirty="0">
                <a:latin typeface="Calibri" panose="020F0502020204030204" pitchFamily="34" charset="0"/>
                <a:cs typeface="Calibri" panose="020F0502020204030204" pitchFamily="34" charset="0"/>
              </a:rPr>
              <a:t>Hyperbole</a:t>
            </a:r>
          </a:p>
          <a:p>
            <a:pPr>
              <a:spcBef>
                <a:spcPct val="0"/>
              </a:spcBef>
            </a:pPr>
            <a:r>
              <a:rPr lang="en-US" altLang="en-US" sz="2400" dirty="0">
                <a:latin typeface="Calibri" panose="020F0502020204030204" pitchFamily="34" charset="0"/>
                <a:cs typeface="Calibri" panose="020F0502020204030204" pitchFamily="34" charset="0"/>
              </a:rPr>
              <a:t>Personal pronouns</a:t>
            </a:r>
          </a:p>
          <a:p>
            <a:pPr>
              <a:spcBef>
                <a:spcPct val="0"/>
              </a:spcBef>
            </a:pPr>
            <a:r>
              <a:rPr lang="en-US" altLang="en-US" sz="2400" dirty="0">
                <a:latin typeface="Calibri" panose="020F0502020204030204" pitchFamily="34" charset="0"/>
                <a:cs typeface="Calibri" panose="020F0502020204030204" pitchFamily="34" charset="0"/>
              </a:rPr>
              <a:t>Power of three</a:t>
            </a:r>
          </a:p>
          <a:p>
            <a:pPr>
              <a:spcBef>
                <a:spcPct val="0"/>
              </a:spcBef>
            </a:pPr>
            <a:r>
              <a:rPr lang="en-US" altLang="en-US" sz="2400" dirty="0">
                <a:latin typeface="Calibri" panose="020F0502020204030204" pitchFamily="34" charset="0"/>
                <a:cs typeface="Calibri" panose="020F0502020204030204" pitchFamily="34" charset="0"/>
              </a:rPr>
              <a:t>Superlative</a:t>
            </a:r>
          </a:p>
          <a:p>
            <a:pPr>
              <a:spcBef>
                <a:spcPct val="0"/>
              </a:spcBef>
            </a:pPr>
            <a:r>
              <a:rPr lang="en-US" altLang="en-US" sz="2400" dirty="0">
                <a:latin typeface="Calibri" panose="020F0502020204030204" pitchFamily="34" charset="0"/>
                <a:cs typeface="Calibri" panose="020F0502020204030204" pitchFamily="34" charset="0"/>
              </a:rPr>
              <a:t>Oxymoron</a:t>
            </a:r>
          </a:p>
        </p:txBody>
      </p:sp>
      <p:graphicFrame>
        <p:nvGraphicFramePr>
          <p:cNvPr id="5" name="Table 5">
            <a:extLst>
              <a:ext uri="{FF2B5EF4-FFF2-40B4-BE49-F238E27FC236}">
                <a16:creationId xmlns:a16="http://schemas.microsoft.com/office/drawing/2014/main" xmlns="" id="{9564DD76-D419-44CB-35F8-6D2EE47B0D3B}"/>
              </a:ext>
            </a:extLst>
          </p:cNvPr>
          <p:cNvGraphicFramePr>
            <a:graphicFrameLocks noGrp="1"/>
          </p:cNvGraphicFramePr>
          <p:nvPr/>
        </p:nvGraphicFramePr>
        <p:xfrm>
          <a:off x="1619250" y="2301875"/>
          <a:ext cx="6096000" cy="16637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801245">
                <a:tc>
                  <a:txBody>
                    <a:bodyPr/>
                    <a:lstStyle/>
                    <a:p>
                      <a:endParaRPr lang="en-US" sz="180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62455">
                <a:tc>
                  <a:txBody>
                    <a:bodyPr/>
                    <a:lstStyle/>
                    <a:p>
                      <a:endParaRPr lang="en-US"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 name="Rectangle 5">
            <a:extLst>
              <a:ext uri="{FF2B5EF4-FFF2-40B4-BE49-F238E27FC236}">
                <a16:creationId xmlns:a16="http://schemas.microsoft.com/office/drawing/2014/main" xmlns="" id="{56BC04E3-611A-A759-DCE3-DDD14D8323CE}"/>
              </a:ext>
            </a:extLst>
          </p:cNvPr>
          <p:cNvSpPr>
            <a:spLocks noChangeArrowheads="1"/>
          </p:cNvSpPr>
          <p:nvPr/>
        </p:nvSpPr>
        <p:spPr bwMode="auto">
          <a:xfrm rot="-1127919">
            <a:off x="4060825" y="3265488"/>
            <a:ext cx="12112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solidFill>
                  <a:srgbClr val="0070C0"/>
                </a:solidFill>
                <a:latin typeface="Freestyle Script" panose="030804020302050B0404" pitchFamily="66" charset="77"/>
              </a:rPr>
              <a:t>Repetition</a:t>
            </a:r>
          </a:p>
        </p:txBody>
      </p:sp>
      <p:pic>
        <p:nvPicPr>
          <p:cNvPr id="25619" name="Picture 6" descr="A drawing of a face&#10;&#10;Description automatically generated">
            <a:extLst>
              <a:ext uri="{FF2B5EF4-FFF2-40B4-BE49-F238E27FC236}">
                <a16:creationId xmlns:a16="http://schemas.microsoft.com/office/drawing/2014/main" xmlns="" id="{5ADA5F9A-7AD2-A6CE-1E9C-53DEDE05D1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 y="-3175"/>
            <a:ext cx="138271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a:extLst>
              <a:ext uri="{FF2B5EF4-FFF2-40B4-BE49-F238E27FC236}">
                <a16:creationId xmlns:a16="http://schemas.microsoft.com/office/drawing/2014/main" xmlns="" id="{B850316A-5FC1-12A4-076A-9EB87ECE729B}"/>
              </a:ext>
            </a:extLst>
          </p:cNvPr>
          <p:cNvSpPr>
            <a:spLocks noGrp="1" noChangeArrowheads="1"/>
          </p:cNvSpPr>
          <p:nvPr>
            <p:ph idx="1"/>
          </p:nvPr>
        </p:nvSpPr>
        <p:spPr>
          <a:xfrm>
            <a:off x="1691680" y="0"/>
            <a:ext cx="6995120" cy="4525963"/>
          </a:xfrm>
        </p:spPr>
        <p:txBody>
          <a:bodyPr/>
          <a:lstStyle/>
          <a:p>
            <a:pPr marL="0" indent="0">
              <a:buFontTx/>
              <a:buNone/>
            </a:pPr>
            <a:r>
              <a:rPr lang="en-US" altLang="en-US" sz="2800" dirty="0">
                <a:latin typeface="Calibri" panose="020F0502020204030204" pitchFamily="34" charset="0"/>
                <a:cs typeface="Calibri" panose="020F0502020204030204" pitchFamily="34" charset="0"/>
              </a:rPr>
              <a:t>Persuasive writing techniques are useful when writing a letter.</a:t>
            </a:r>
          </a:p>
          <a:p>
            <a:pPr marL="0" indent="0">
              <a:buFontTx/>
              <a:buNone/>
            </a:pPr>
            <a:endParaRPr lang="en-US" altLang="en-US" sz="2000" dirty="0">
              <a:latin typeface="Calibri" panose="020F0502020204030204" pitchFamily="34" charset="0"/>
              <a:cs typeface="Calibri" panose="020F0502020204030204" pitchFamily="34" charset="0"/>
            </a:endParaRPr>
          </a:p>
          <a:p>
            <a:pPr marL="0" indent="0">
              <a:buFontTx/>
              <a:buNone/>
            </a:pPr>
            <a:r>
              <a:rPr lang="en-US" altLang="en-US" sz="2800" dirty="0">
                <a:latin typeface="Calibri" panose="020F0502020204030204" pitchFamily="34" charset="0"/>
                <a:cs typeface="Calibri" panose="020F0502020204030204" pitchFamily="34" charset="0"/>
              </a:rPr>
              <a:t>Look at the letter written by the climate coalition to Boris Johnson when he was Prime </a:t>
            </a:r>
            <a:r>
              <a:rPr lang="en-US" altLang="en-US" sz="2800" dirty="0" smtClean="0">
                <a:latin typeface="Calibri" panose="020F0502020204030204" pitchFamily="34" charset="0"/>
                <a:cs typeface="Calibri" panose="020F0502020204030204" pitchFamily="34" charset="0"/>
              </a:rPr>
              <a:t>Minister for COP27.</a:t>
            </a:r>
            <a:endParaRPr lang="en-US" altLang="en-US" sz="2800" dirty="0">
              <a:latin typeface="Calibri" panose="020F0502020204030204" pitchFamily="34" charset="0"/>
              <a:cs typeface="Calibri" panose="020F0502020204030204" pitchFamily="34" charset="0"/>
            </a:endParaRPr>
          </a:p>
          <a:p>
            <a:pPr marL="0" indent="0">
              <a:buFontTx/>
              <a:buNone/>
            </a:pPr>
            <a:endParaRPr lang="en-US" altLang="en-US" sz="2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18F9D6D6-3BD0-BDF3-4469-DEDE39C7D6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7864" y="3520112"/>
            <a:ext cx="5900192" cy="3337888"/>
          </a:xfrm>
          <a:prstGeom prst="rect">
            <a:avLst/>
          </a:prstGeom>
        </p:spPr>
      </p:pic>
      <p:pic>
        <p:nvPicPr>
          <p:cNvPr id="3" name="Picture 6" descr="A drawing of a face&#10;&#10;Description automatically generated">
            <a:extLst>
              <a:ext uri="{FF2B5EF4-FFF2-40B4-BE49-F238E27FC236}">
                <a16:creationId xmlns:a16="http://schemas.microsoft.com/office/drawing/2014/main" xmlns="" id="{A7BC67D9-CC6C-5958-3134-97040542EE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77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A503AA2B-9B54-52FF-2D8F-8EF2930B9874}"/>
              </a:ext>
            </a:extLst>
          </p:cNvPr>
          <p:cNvSpPr txBox="1"/>
          <p:nvPr/>
        </p:nvSpPr>
        <p:spPr>
          <a:xfrm>
            <a:off x="107504" y="3212976"/>
            <a:ext cx="2952328" cy="2523768"/>
          </a:xfrm>
          <a:prstGeom prst="rect">
            <a:avLst/>
          </a:prstGeom>
          <a:noFill/>
        </p:spPr>
        <p:txBody>
          <a:bodyPr wrap="square" rtlCol="0">
            <a:spAutoFit/>
          </a:bodyPr>
          <a:lstStyle/>
          <a:p>
            <a:r>
              <a:rPr lang="en-US" altLang="en-US" sz="2800" dirty="0">
                <a:latin typeface="Calibri" panose="020F0502020204030204" pitchFamily="34" charset="0"/>
                <a:cs typeface="Calibri" panose="020F0502020204030204" pitchFamily="34" charset="0"/>
              </a:rPr>
              <a:t>In your groups </a:t>
            </a:r>
            <a:r>
              <a:rPr lang="en-US" altLang="en-US" sz="2800" dirty="0">
                <a:solidFill>
                  <a:srgbClr val="7030A0"/>
                </a:solidFill>
                <a:latin typeface="Calibri" panose="020F0502020204030204" pitchFamily="34" charset="0"/>
                <a:cs typeface="Calibri" panose="020F0502020204030204" pitchFamily="34" charset="0"/>
              </a:rPr>
              <a:t>annotate</a:t>
            </a:r>
            <a:r>
              <a:rPr lang="en-US" altLang="en-US" sz="2800" dirty="0">
                <a:latin typeface="Calibri" panose="020F0502020204030204" pitchFamily="34" charset="0"/>
                <a:cs typeface="Calibri" panose="020F0502020204030204" pitchFamily="34" charset="0"/>
              </a:rPr>
              <a:t> all the ways the group uses </a:t>
            </a:r>
            <a:r>
              <a:rPr lang="en-US" altLang="en-US" sz="2800" dirty="0">
                <a:solidFill>
                  <a:srgbClr val="7030A0"/>
                </a:solidFill>
                <a:latin typeface="Calibri" panose="020F0502020204030204" pitchFamily="34" charset="0"/>
                <a:cs typeface="Calibri" panose="020F0502020204030204" pitchFamily="34" charset="0"/>
              </a:rPr>
              <a:t>persuasive writing </a:t>
            </a:r>
            <a:r>
              <a:rPr lang="en-US" altLang="en-US" sz="2800" dirty="0">
                <a:latin typeface="Calibri" panose="020F0502020204030204" pitchFamily="34" charset="0"/>
                <a:cs typeface="Calibri" panose="020F0502020204030204" pitchFamily="34" charset="0"/>
              </a:rPr>
              <a:t>techniques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drawing of a face&#10;&#10;Description automatically generated">
            <a:extLst>
              <a:ext uri="{FF2B5EF4-FFF2-40B4-BE49-F238E27FC236}">
                <a16:creationId xmlns:a16="http://schemas.microsoft.com/office/drawing/2014/main" xmlns="" id="{D33DECA7-579C-4D07-DAD5-756BF8D61911}"/>
              </a:ext>
            </a:extLst>
          </p:cNvPr>
          <p:cNvPicPr>
            <a:picLocks noChangeAspect="1" noChangeArrowheads="1"/>
          </p:cNvPicPr>
          <p:nvPr/>
        </p:nvPicPr>
        <p:blipFill>
          <a:blip r:embed="rId2">
            <a:alphaModFix/>
            <a:extLst>
              <a:ext uri="{28A0092B-C50C-407E-A947-70E740481C1C}">
                <a14:useLocalDpi xmlns:a14="http://schemas.microsoft.com/office/drawing/2010/main"/>
              </a:ext>
            </a:extLst>
          </a:blip>
          <a:srcRect/>
          <a:stretch>
            <a:fillRect/>
          </a:stretch>
        </p:blipFill>
        <p:spPr bwMode="auto">
          <a:xfrm>
            <a:off x="0" y="1277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xmlns="" id="{996AE590-5A38-98DE-58F3-0716883A0D3A}"/>
              </a:ext>
            </a:extLst>
          </p:cNvPr>
          <p:cNvCxnSpPr>
            <a:cxnSpLocks/>
          </p:cNvCxnSpPr>
          <p:nvPr/>
        </p:nvCxnSpPr>
        <p:spPr>
          <a:xfrm>
            <a:off x="1187624" y="2636912"/>
            <a:ext cx="464905"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
        <p:nvSpPr>
          <p:cNvPr id="28" name="TextBox 3">
            <a:extLst>
              <a:ext uri="{FF2B5EF4-FFF2-40B4-BE49-F238E27FC236}">
                <a16:creationId xmlns:a16="http://schemas.microsoft.com/office/drawing/2014/main" xmlns="" id="{6C7A5253-9D59-BDDC-102D-20E96883ED40}"/>
              </a:ext>
            </a:extLst>
          </p:cNvPr>
          <p:cNvSpPr txBox="1">
            <a:spLocks noChangeArrowheads="1"/>
          </p:cNvSpPr>
          <p:nvPr/>
        </p:nvSpPr>
        <p:spPr bwMode="auto">
          <a:xfrm>
            <a:off x="6371052" y="1428312"/>
            <a:ext cx="24479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latin typeface="Calibri" panose="020F0502020204030204" pitchFamily="34" charset="0"/>
                <a:cs typeface="Calibri" panose="020F0502020204030204" pitchFamily="34" charset="0"/>
              </a:rPr>
              <a:t>Personal pronouns (used throughout the poem)</a:t>
            </a:r>
          </a:p>
        </p:txBody>
      </p:sp>
      <p:cxnSp>
        <p:nvCxnSpPr>
          <p:cNvPr id="44" name="Straight Arrow Connector 43">
            <a:extLst>
              <a:ext uri="{FF2B5EF4-FFF2-40B4-BE49-F238E27FC236}">
                <a16:creationId xmlns:a16="http://schemas.microsoft.com/office/drawing/2014/main" xmlns="" id="{5EEA23D6-B54C-4B5F-4A69-BE908B9EBE42}"/>
              </a:ext>
            </a:extLst>
          </p:cNvPr>
          <p:cNvCxnSpPr>
            <a:cxnSpLocks/>
          </p:cNvCxnSpPr>
          <p:nvPr/>
        </p:nvCxnSpPr>
        <p:spPr>
          <a:xfrm flipH="1">
            <a:off x="1652529" y="1627138"/>
            <a:ext cx="4575655" cy="81683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xmlns="" id="{A3C3307E-A415-FD9F-0CD9-89A43DBA8E04}"/>
              </a:ext>
            </a:extLst>
          </p:cNvPr>
          <p:cNvSpPr txBox="1"/>
          <p:nvPr/>
        </p:nvSpPr>
        <p:spPr>
          <a:xfrm>
            <a:off x="1547664" y="69330"/>
            <a:ext cx="7488832" cy="1384995"/>
          </a:xfrm>
          <a:prstGeom prst="rect">
            <a:avLst/>
          </a:prstGeom>
          <a:noFill/>
        </p:spPr>
        <p:txBody>
          <a:bodyPr wrap="square" rtlCol="0">
            <a:spAutoFit/>
          </a:bodyPr>
          <a:lstStyle/>
          <a:p>
            <a:r>
              <a:rPr lang="en-US" sz="2800" dirty="0"/>
              <a:t>Here are some examples of persuasive techniques from the letter…. You might have found more examples.</a:t>
            </a:r>
          </a:p>
        </p:txBody>
      </p:sp>
      <p:sp>
        <p:nvSpPr>
          <p:cNvPr id="7" name="TextBox 6">
            <a:extLst>
              <a:ext uri="{FF2B5EF4-FFF2-40B4-BE49-F238E27FC236}">
                <a16:creationId xmlns:a16="http://schemas.microsoft.com/office/drawing/2014/main" xmlns="" id="{42E8FA93-55B8-04EB-F934-AA7634EC3FE0}"/>
              </a:ext>
            </a:extLst>
          </p:cNvPr>
          <p:cNvSpPr txBox="1"/>
          <p:nvPr/>
        </p:nvSpPr>
        <p:spPr>
          <a:xfrm>
            <a:off x="251520" y="1993562"/>
            <a:ext cx="8640960" cy="4278094"/>
          </a:xfrm>
          <a:prstGeom prst="rect">
            <a:avLst/>
          </a:prstGeom>
          <a:noFill/>
        </p:spPr>
        <p:txBody>
          <a:bodyPr wrap="square">
            <a:spAutoFit/>
          </a:bodyPr>
          <a:lstStyle/>
          <a:p>
            <a:r>
              <a:rPr lang="en-GB" sz="2000" b="1">
                <a:solidFill>
                  <a:srgbClr val="1D1D1B"/>
                </a:solidFill>
                <a:effectLst/>
                <a:latin typeface="+mn-lt"/>
                <a:ea typeface="Times New Roman" panose="02020603050405020304" pitchFamily="18" charset="0"/>
              </a:rPr>
              <a:t>Prime </a:t>
            </a:r>
            <a:r>
              <a:rPr lang="en-GB" sz="2000" b="1" smtClean="0">
                <a:solidFill>
                  <a:srgbClr val="1D1D1B"/>
                </a:solidFill>
                <a:effectLst/>
                <a:latin typeface="+mn-lt"/>
                <a:ea typeface="Times New Roman" panose="02020603050405020304" pitchFamily="18" charset="0"/>
              </a:rPr>
              <a:t>Minister,</a:t>
            </a:r>
            <a:endParaRPr lang="en-GB" sz="2000" dirty="0">
              <a:effectLst/>
              <a:latin typeface="+mn-lt"/>
              <a:ea typeface="Times New Roman" panose="02020603050405020304" pitchFamily="18" charset="0"/>
            </a:endParaRPr>
          </a:p>
          <a:p>
            <a:r>
              <a:rPr lang="en-GB" sz="2000" b="1" dirty="0">
                <a:solidFill>
                  <a:srgbClr val="1D1D1B"/>
                </a:solidFill>
                <a:effectLst/>
                <a:latin typeface="+mn-lt"/>
                <a:ea typeface="Times New Roman" panose="02020603050405020304" pitchFamily="18" charset="0"/>
              </a:rPr>
              <a:t>This is your chance to leave an historic legacy.</a:t>
            </a:r>
          </a:p>
          <a:p>
            <a:endParaRPr lang="en-GB" sz="1600" dirty="0">
              <a:solidFill>
                <a:srgbClr val="1D1D1B"/>
              </a:solidFill>
              <a:effectLst/>
              <a:latin typeface="+mn-lt"/>
              <a:ea typeface="Times New Roman" panose="02020603050405020304" pitchFamily="18" charset="0"/>
            </a:endParaRPr>
          </a:p>
          <a:p>
            <a:r>
              <a:rPr lang="en-GB" sz="2000" dirty="0">
                <a:solidFill>
                  <a:srgbClr val="1D1D1B"/>
                </a:solidFill>
                <a:effectLst/>
                <a:latin typeface="+mn-lt"/>
                <a:ea typeface="Times New Roman" panose="02020603050405020304" pitchFamily="18" charset="0"/>
              </a:rPr>
              <a:t>Wild weather, raging fires, deadly floods and rising seas are sweeping the globe. They’re caused by human-made emissions and the destruction of nature, and they’re devastating lives here and across the world.</a:t>
            </a:r>
            <a:endParaRPr lang="en-GB" sz="2000" dirty="0">
              <a:effectLst/>
              <a:latin typeface="+mn-lt"/>
              <a:ea typeface="Times New Roman" panose="02020603050405020304" pitchFamily="18" charset="0"/>
            </a:endParaRPr>
          </a:p>
          <a:p>
            <a:endParaRPr lang="en-GB" sz="1600" dirty="0">
              <a:solidFill>
                <a:srgbClr val="1D1D1B"/>
              </a:solidFill>
              <a:effectLst/>
              <a:latin typeface="+mn-lt"/>
              <a:ea typeface="Times New Roman" panose="02020603050405020304" pitchFamily="18" charset="0"/>
            </a:endParaRPr>
          </a:p>
          <a:p>
            <a:r>
              <a:rPr lang="en-GB" sz="2000" dirty="0">
                <a:solidFill>
                  <a:srgbClr val="1D1D1B"/>
                </a:solidFill>
                <a:effectLst/>
                <a:latin typeface="+mn-lt"/>
                <a:ea typeface="Times New Roman" panose="02020603050405020304" pitchFamily="18" charset="0"/>
              </a:rPr>
              <a:t>The damage we’re doing to rainforests, oceans and our own countryside means there are some sights our grandchildren will never see and some cultures that will be lost forever.</a:t>
            </a:r>
            <a:endParaRPr lang="en-GB" sz="2000" dirty="0">
              <a:effectLst/>
              <a:latin typeface="+mn-lt"/>
              <a:ea typeface="Times New Roman" panose="02020603050405020304" pitchFamily="18" charset="0"/>
            </a:endParaRPr>
          </a:p>
          <a:p>
            <a:endParaRPr lang="en-GB" sz="1600" dirty="0">
              <a:solidFill>
                <a:srgbClr val="1D1D1B"/>
              </a:solidFill>
              <a:effectLst/>
              <a:latin typeface="+mn-lt"/>
              <a:ea typeface="Times New Roman" panose="02020603050405020304" pitchFamily="18" charset="0"/>
            </a:endParaRPr>
          </a:p>
          <a:p>
            <a:r>
              <a:rPr lang="en-GB" sz="2000" dirty="0">
                <a:solidFill>
                  <a:srgbClr val="1D1D1B"/>
                </a:solidFill>
                <a:effectLst/>
                <a:latin typeface="+mn-lt"/>
                <a:ea typeface="Times New Roman" panose="02020603050405020304" pitchFamily="18" charset="0"/>
              </a:rPr>
              <a:t>Lives and livelihoods are already being torn apart in communities on the frontlines of the crisis.</a:t>
            </a:r>
            <a:endParaRPr lang="en-GB" sz="2000" dirty="0">
              <a:effectLst/>
              <a:latin typeface="+mn-lt"/>
              <a:ea typeface="Times New Roman" panose="02020603050405020304" pitchFamily="18" charset="0"/>
            </a:endParaRPr>
          </a:p>
          <a:p>
            <a:endParaRPr lang="en-GB" sz="2400" dirty="0">
              <a:effectLst/>
              <a:latin typeface="+mj-lt"/>
              <a:ea typeface="Times New Roman" panose="02020603050405020304" pitchFamily="18" charset="0"/>
            </a:endParaRPr>
          </a:p>
        </p:txBody>
      </p:sp>
      <p:sp>
        <p:nvSpPr>
          <p:cNvPr id="22" name="TextBox 21">
            <a:extLst>
              <a:ext uri="{FF2B5EF4-FFF2-40B4-BE49-F238E27FC236}">
                <a16:creationId xmlns:a16="http://schemas.microsoft.com/office/drawing/2014/main" xmlns="" id="{78A6CD56-57B3-F295-3067-EBE7E249EDE2}"/>
              </a:ext>
            </a:extLst>
          </p:cNvPr>
          <p:cNvSpPr txBox="1"/>
          <p:nvPr/>
        </p:nvSpPr>
        <p:spPr>
          <a:xfrm>
            <a:off x="827584" y="6271656"/>
            <a:ext cx="5256584" cy="400110"/>
          </a:xfrm>
          <a:prstGeom prst="rect">
            <a:avLst/>
          </a:prstGeom>
          <a:noFill/>
        </p:spPr>
        <p:txBody>
          <a:bodyPr wrap="square" rtlCol="0">
            <a:spAutoFit/>
          </a:bodyPr>
          <a:lstStyle/>
          <a:p>
            <a:r>
              <a:rPr lang="en-US" sz="2000" dirty="0"/>
              <a:t>Lots of examples of emotive language</a:t>
            </a:r>
          </a:p>
        </p:txBody>
      </p:sp>
      <p:cxnSp>
        <p:nvCxnSpPr>
          <p:cNvPr id="25" name="Straight Arrow Connector 24">
            <a:extLst>
              <a:ext uri="{FF2B5EF4-FFF2-40B4-BE49-F238E27FC236}">
                <a16:creationId xmlns:a16="http://schemas.microsoft.com/office/drawing/2014/main" xmlns="" id="{75CB506F-1D5E-59AF-9AEE-D73B185FACF9}"/>
              </a:ext>
            </a:extLst>
          </p:cNvPr>
          <p:cNvCxnSpPr>
            <a:cxnSpLocks/>
          </p:cNvCxnSpPr>
          <p:nvPr/>
        </p:nvCxnSpPr>
        <p:spPr>
          <a:xfrm flipV="1">
            <a:off x="2627784" y="3163220"/>
            <a:ext cx="1584176" cy="3008893"/>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xmlns="" id="{73720879-A951-C058-08B0-CD8121FE8A13}"/>
              </a:ext>
            </a:extLst>
          </p:cNvPr>
          <p:cNvCxnSpPr>
            <a:cxnSpLocks/>
          </p:cNvCxnSpPr>
          <p:nvPr/>
        </p:nvCxnSpPr>
        <p:spPr>
          <a:xfrm flipV="1">
            <a:off x="2627784" y="4674776"/>
            <a:ext cx="2032947" cy="1523381"/>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xmlns="" id="{78F8A8B1-AD55-9290-5298-156CFDD367CF}"/>
              </a:ext>
            </a:extLst>
          </p:cNvPr>
          <p:cNvCxnSpPr>
            <a:cxnSpLocks/>
          </p:cNvCxnSpPr>
          <p:nvPr/>
        </p:nvCxnSpPr>
        <p:spPr>
          <a:xfrm flipV="1">
            <a:off x="2627784" y="5491613"/>
            <a:ext cx="2679403" cy="706544"/>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xmlns="" id="{67B2B60F-1EE5-B27E-78BE-A8F7D8323DCA}"/>
              </a:ext>
            </a:extLst>
          </p:cNvPr>
          <p:cNvCxnSpPr>
            <a:cxnSpLocks/>
          </p:cNvCxnSpPr>
          <p:nvPr/>
        </p:nvCxnSpPr>
        <p:spPr>
          <a:xfrm>
            <a:off x="1899510" y="3163220"/>
            <a:ext cx="6776946"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xmlns="" id="{91816D57-9AD4-EABF-4BEF-2A98418CECEA}"/>
              </a:ext>
            </a:extLst>
          </p:cNvPr>
          <p:cNvCxnSpPr>
            <a:cxnSpLocks/>
          </p:cNvCxnSpPr>
          <p:nvPr/>
        </p:nvCxnSpPr>
        <p:spPr>
          <a:xfrm>
            <a:off x="362679" y="3501008"/>
            <a:ext cx="464905"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xmlns="" id="{102760E4-B259-6F17-7C59-AC15A77CDE8E}"/>
              </a:ext>
            </a:extLst>
          </p:cNvPr>
          <p:cNvCxnSpPr>
            <a:cxnSpLocks/>
          </p:cNvCxnSpPr>
          <p:nvPr/>
        </p:nvCxnSpPr>
        <p:spPr>
          <a:xfrm>
            <a:off x="2888833" y="4660769"/>
            <a:ext cx="5571599" cy="6897"/>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xmlns="" id="{E80394B3-F89A-AA69-98C3-5205C991902C}"/>
              </a:ext>
            </a:extLst>
          </p:cNvPr>
          <p:cNvCxnSpPr>
            <a:cxnSpLocks/>
          </p:cNvCxnSpPr>
          <p:nvPr/>
        </p:nvCxnSpPr>
        <p:spPr>
          <a:xfrm>
            <a:off x="262924" y="5013176"/>
            <a:ext cx="3588996"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xmlns="" id="{610190C6-D5AA-417B-24E3-E387BAB70B9B}"/>
              </a:ext>
            </a:extLst>
          </p:cNvPr>
          <p:cNvCxnSpPr>
            <a:cxnSpLocks/>
          </p:cNvCxnSpPr>
          <p:nvPr/>
        </p:nvCxnSpPr>
        <p:spPr>
          <a:xfrm>
            <a:off x="4026563" y="5497968"/>
            <a:ext cx="2201621"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297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ppt_x"/>
                                          </p:val>
                                        </p:tav>
                                        <p:tav tm="100000">
                                          <p:val>
                                            <p:strVal val="#ppt_x"/>
                                          </p:val>
                                        </p:tav>
                                      </p:tavLst>
                                    </p:anim>
                                    <p:anim calcmode="lin" valueType="num">
                                      <p:cBhvr additive="base">
                                        <p:cTn id="4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fill="hold"/>
                                        <p:tgtEl>
                                          <p:spTgt spid="50"/>
                                        </p:tgtEl>
                                        <p:attrNameLst>
                                          <p:attrName>ppt_x</p:attrName>
                                        </p:attrNameLst>
                                      </p:cBhvr>
                                      <p:tavLst>
                                        <p:tav tm="0">
                                          <p:val>
                                            <p:strVal val="#ppt_x"/>
                                          </p:val>
                                        </p:tav>
                                        <p:tav tm="100000">
                                          <p:val>
                                            <p:strVal val="#ppt_x"/>
                                          </p:val>
                                        </p:tav>
                                      </p:tavLst>
                                    </p:anim>
                                    <p:anim calcmode="lin" valueType="num">
                                      <p:cBhvr additive="base">
                                        <p:cTn id="76" dur="500" fill="hold"/>
                                        <p:tgtEl>
                                          <p:spTgt spid="5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370561-9B9C-8895-4CD5-9A00799BAA09}"/>
              </a:ext>
            </a:extLst>
          </p:cNvPr>
          <p:cNvSpPr>
            <a:spLocks noGrp="1"/>
          </p:cNvSpPr>
          <p:nvPr>
            <p:ph idx="1"/>
          </p:nvPr>
        </p:nvSpPr>
        <p:spPr>
          <a:xfrm>
            <a:off x="359532" y="764704"/>
            <a:ext cx="8424936" cy="4525963"/>
          </a:xfrm>
        </p:spPr>
        <p:txBody>
          <a:bodyPr/>
          <a:lstStyle/>
          <a:p>
            <a:pPr marL="0" indent="0">
              <a:buNone/>
            </a:pPr>
            <a:r>
              <a:rPr lang="en-GB" sz="2000" b="1" dirty="0">
                <a:solidFill>
                  <a:srgbClr val="1D1D1B"/>
                </a:solidFill>
                <a:effectLst/>
                <a:ea typeface="Times New Roman" panose="02020603050405020304" pitchFamily="18" charset="0"/>
              </a:rPr>
              <a:t>The public’s concern about climate change has reached an all-time high</a:t>
            </a:r>
            <a:r>
              <a:rPr lang="en-GB" sz="2000" i="1" dirty="0">
                <a:solidFill>
                  <a:srgbClr val="1D1D1B"/>
                </a:solidFill>
                <a:effectLst/>
                <a:ea typeface="Times New Roman" panose="02020603050405020304" pitchFamily="18" charset="0"/>
              </a:rPr>
              <a:t> [1]</a:t>
            </a:r>
            <a:r>
              <a:rPr lang="en-GB" sz="2000" b="1" dirty="0">
                <a:solidFill>
                  <a:srgbClr val="1D1D1B"/>
                </a:solidFill>
                <a:effectLst/>
                <a:ea typeface="Times New Roman" panose="02020603050405020304" pitchFamily="18" charset="0"/>
              </a:rPr>
              <a:t>. We expect you to protect our future.</a:t>
            </a:r>
            <a:r>
              <a:rPr lang="en-GB" sz="2000" dirty="0">
                <a:solidFill>
                  <a:srgbClr val="1D1D1B"/>
                </a:solidFill>
                <a:effectLst/>
                <a:ea typeface="Times New Roman" panose="02020603050405020304" pitchFamily="18" charset="0"/>
              </a:rPr>
              <a:t> </a:t>
            </a:r>
            <a:r>
              <a:rPr lang="en-GB" sz="2000" b="1" dirty="0">
                <a:solidFill>
                  <a:srgbClr val="1D1D1B"/>
                </a:solidFill>
                <a:effectLst/>
                <a:ea typeface="Times New Roman" panose="02020603050405020304" pitchFamily="18" charset="0"/>
              </a:rPr>
              <a:t>Your success or failure will be written about in the history books.</a:t>
            </a:r>
          </a:p>
          <a:p>
            <a:pPr marL="0" indent="0">
              <a:buNone/>
            </a:pPr>
            <a:r>
              <a:rPr lang="en-GB" sz="1600" b="1" dirty="0">
                <a:solidFill>
                  <a:srgbClr val="1D1D1B"/>
                </a:solidFill>
                <a:effectLst/>
                <a:ea typeface="Times New Roman" panose="02020603050405020304" pitchFamily="18" charset="0"/>
              </a:rPr>
              <a:t> </a:t>
            </a:r>
            <a:endParaRPr lang="en-GB" sz="1600" dirty="0">
              <a:effectLst/>
              <a:ea typeface="Times New Roman" panose="02020603050405020304" pitchFamily="18" charset="0"/>
            </a:endParaRPr>
          </a:p>
          <a:p>
            <a:pPr marL="0" indent="0">
              <a:buNone/>
            </a:pPr>
            <a:r>
              <a:rPr lang="en-GB" sz="2000" dirty="0">
                <a:solidFill>
                  <a:srgbClr val="1D1D1B"/>
                </a:solidFill>
                <a:effectLst/>
                <a:ea typeface="Times New Roman" panose="02020603050405020304" pitchFamily="18" charset="0"/>
              </a:rPr>
              <a:t>You could be remembered for agreeing a global plan to </a:t>
            </a:r>
            <a:r>
              <a:rPr lang="en-GB" sz="2000" b="1" dirty="0">
                <a:solidFill>
                  <a:srgbClr val="1D1D1B"/>
                </a:solidFill>
                <a:effectLst/>
                <a:ea typeface="Times New Roman" panose="02020603050405020304" pitchFamily="18" charset="0"/>
              </a:rPr>
              <a:t>cut emissions to stop the world heating </a:t>
            </a:r>
            <a:r>
              <a:rPr lang="en-GB" sz="2000" dirty="0">
                <a:solidFill>
                  <a:srgbClr val="1D1D1B"/>
                </a:solidFill>
                <a:effectLst/>
                <a:ea typeface="Times New Roman" panose="02020603050405020304" pitchFamily="18" charset="0"/>
              </a:rPr>
              <a:t>by more than 1.5</a:t>
            </a:r>
            <a:r>
              <a:rPr lang="en-GB" sz="2000" dirty="0">
                <a:solidFill>
                  <a:srgbClr val="1D1D1B"/>
                </a:solidFill>
                <a:effectLst/>
                <a:ea typeface="Times New Roman" panose="02020603050405020304" pitchFamily="18" charset="0"/>
                <a:cs typeface="Cambria Math" panose="02040503050406030204" pitchFamily="18" charset="0"/>
              </a:rPr>
              <a:t>℃</a:t>
            </a:r>
            <a:r>
              <a:rPr lang="en-GB" sz="2000" dirty="0">
                <a:solidFill>
                  <a:srgbClr val="1D1D1B"/>
                </a:solidFill>
                <a:effectLst/>
                <a:ea typeface="Times New Roman" panose="02020603050405020304" pitchFamily="18" charset="0"/>
              </a:rPr>
              <a:t>, and leading by example in the UK by drawing the fossil fuel era to a close.</a:t>
            </a:r>
          </a:p>
          <a:p>
            <a:pPr marL="0" indent="0">
              <a:buNone/>
            </a:pPr>
            <a:endParaRPr lang="en-GB" sz="1600" dirty="0">
              <a:effectLst/>
              <a:ea typeface="Times New Roman" panose="02020603050405020304" pitchFamily="18" charset="0"/>
            </a:endParaRPr>
          </a:p>
          <a:p>
            <a:pPr marL="0" indent="0">
              <a:buNone/>
            </a:pPr>
            <a:r>
              <a:rPr lang="en-GB" sz="2000" dirty="0">
                <a:solidFill>
                  <a:srgbClr val="1D1D1B"/>
                </a:solidFill>
                <a:effectLst/>
                <a:ea typeface="Times New Roman" panose="02020603050405020304" pitchFamily="18" charset="0"/>
              </a:rPr>
              <a:t>You could be remembered for leading global commitments to </a:t>
            </a:r>
            <a:r>
              <a:rPr lang="en-GB" sz="2000" b="1" dirty="0">
                <a:solidFill>
                  <a:srgbClr val="1D1D1B"/>
                </a:solidFill>
                <a:effectLst/>
                <a:ea typeface="Times New Roman" panose="02020603050405020304" pitchFamily="18" charset="0"/>
              </a:rPr>
              <a:t>restore and protect nature </a:t>
            </a:r>
            <a:r>
              <a:rPr lang="en-GB" sz="2000" dirty="0">
                <a:solidFill>
                  <a:srgbClr val="1D1D1B"/>
                </a:solidFill>
                <a:effectLst/>
                <a:ea typeface="Times New Roman" panose="02020603050405020304" pitchFamily="18" charset="0"/>
              </a:rPr>
              <a:t>in the next decade, and leading by example in the UK by building back our woodland and peatlands that capture carbon and slow down climate change.</a:t>
            </a:r>
          </a:p>
          <a:p>
            <a:pPr marL="0" indent="0">
              <a:buNone/>
            </a:pPr>
            <a:endParaRPr lang="en-GB" sz="1600" dirty="0">
              <a:solidFill>
                <a:srgbClr val="1D1D1B"/>
              </a:solidFill>
              <a:ea typeface="Times New Roman" panose="02020603050405020304" pitchFamily="18" charset="0"/>
            </a:endParaRPr>
          </a:p>
          <a:p>
            <a:pPr marL="0" indent="0">
              <a:buNone/>
            </a:pPr>
            <a:r>
              <a:rPr lang="en-GB" sz="2000" dirty="0">
                <a:solidFill>
                  <a:srgbClr val="1D1D1B"/>
                </a:solidFill>
                <a:effectLst/>
                <a:ea typeface="Times New Roman" panose="02020603050405020304" pitchFamily="18" charset="0"/>
              </a:rPr>
              <a:t>You could be remembered for ensuring there is </a:t>
            </a:r>
            <a:r>
              <a:rPr lang="en-GB" sz="2000" b="1" dirty="0">
                <a:solidFill>
                  <a:srgbClr val="1D1D1B"/>
                </a:solidFill>
                <a:effectLst/>
                <a:ea typeface="Times New Roman" panose="02020603050405020304" pitchFamily="18" charset="0"/>
              </a:rPr>
              <a:t>financial support to meet the scale of the impacts faced by the people and communities most affected by climate change globally, </a:t>
            </a:r>
            <a:r>
              <a:rPr lang="en-GB" sz="2000" dirty="0">
                <a:solidFill>
                  <a:srgbClr val="1D1D1B"/>
                </a:solidFill>
                <a:effectLst/>
                <a:ea typeface="Times New Roman" panose="02020603050405020304" pitchFamily="18" charset="0"/>
              </a:rPr>
              <a:t>and leading by example in the UK by investing to create new green jobs. </a:t>
            </a:r>
            <a:endParaRPr lang="en-GB" sz="2000" dirty="0">
              <a:effectLst/>
              <a:ea typeface="Times New Roman" panose="02020603050405020304" pitchFamily="18" charset="0"/>
            </a:endParaRPr>
          </a:p>
          <a:p>
            <a:pPr marL="0" indent="0">
              <a:buNone/>
            </a:pPr>
            <a:endParaRPr lang="en-GB" sz="2000" dirty="0">
              <a:effectLst/>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xmlns="" id="{042834E4-1DCC-0DBF-1557-FD802A88CF07}"/>
              </a:ext>
            </a:extLst>
          </p:cNvPr>
          <p:cNvSpPr txBox="1"/>
          <p:nvPr/>
        </p:nvSpPr>
        <p:spPr>
          <a:xfrm>
            <a:off x="4860032" y="116632"/>
            <a:ext cx="4536504" cy="707886"/>
          </a:xfrm>
          <a:prstGeom prst="rect">
            <a:avLst/>
          </a:prstGeom>
          <a:noFill/>
        </p:spPr>
        <p:txBody>
          <a:bodyPr wrap="square" rtlCol="0">
            <a:spAutoFit/>
          </a:bodyPr>
          <a:lstStyle/>
          <a:p>
            <a:r>
              <a:rPr lang="en-US" sz="2000" dirty="0"/>
              <a:t>Statistic – this linked to a YouGov tracker result on the original website</a:t>
            </a:r>
          </a:p>
        </p:txBody>
      </p:sp>
      <p:cxnSp>
        <p:nvCxnSpPr>
          <p:cNvPr id="7" name="Straight Connector 6">
            <a:extLst>
              <a:ext uri="{FF2B5EF4-FFF2-40B4-BE49-F238E27FC236}">
                <a16:creationId xmlns:a16="http://schemas.microsoft.com/office/drawing/2014/main" xmlns="" id="{A2E7632E-3E81-DE28-FFDF-E79A51EF6C16}"/>
              </a:ext>
            </a:extLst>
          </p:cNvPr>
          <p:cNvCxnSpPr>
            <a:cxnSpLocks/>
          </p:cNvCxnSpPr>
          <p:nvPr/>
        </p:nvCxnSpPr>
        <p:spPr>
          <a:xfrm>
            <a:off x="467544" y="1412776"/>
            <a:ext cx="464905"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xmlns="" id="{DDF8E67C-52B7-39C8-9FFD-7C2E87F21F5C}"/>
              </a:ext>
            </a:extLst>
          </p:cNvPr>
          <p:cNvCxnSpPr>
            <a:cxnSpLocks/>
          </p:cNvCxnSpPr>
          <p:nvPr/>
        </p:nvCxnSpPr>
        <p:spPr>
          <a:xfrm flipH="1">
            <a:off x="1115616" y="439797"/>
            <a:ext cx="3564396" cy="828963"/>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xmlns="" id="{732B88AA-8A8B-8B9D-2AEB-A396539D3E0A}"/>
              </a:ext>
            </a:extLst>
          </p:cNvPr>
          <p:cNvCxnSpPr>
            <a:cxnSpLocks/>
          </p:cNvCxnSpPr>
          <p:nvPr/>
        </p:nvCxnSpPr>
        <p:spPr>
          <a:xfrm>
            <a:off x="5796136" y="1124744"/>
            <a:ext cx="2808312"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xmlns="" id="{9FD4B24C-C2F3-3931-7299-1AC6307F1815}"/>
              </a:ext>
            </a:extLst>
          </p:cNvPr>
          <p:cNvCxnSpPr>
            <a:cxnSpLocks/>
          </p:cNvCxnSpPr>
          <p:nvPr/>
        </p:nvCxnSpPr>
        <p:spPr>
          <a:xfrm flipH="1" flipV="1">
            <a:off x="1475656" y="2379774"/>
            <a:ext cx="4968552" cy="371352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xmlns="" id="{C874B05D-AD67-532B-C2C3-7F469BA14934}"/>
              </a:ext>
            </a:extLst>
          </p:cNvPr>
          <p:cNvCxnSpPr>
            <a:cxnSpLocks/>
          </p:cNvCxnSpPr>
          <p:nvPr/>
        </p:nvCxnSpPr>
        <p:spPr>
          <a:xfrm flipH="1" flipV="1">
            <a:off x="1270909" y="3694195"/>
            <a:ext cx="5173299" cy="2385934"/>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xmlns="" id="{2797853E-92A3-9122-35F4-4F4FD7914394}"/>
              </a:ext>
            </a:extLst>
          </p:cNvPr>
          <p:cNvCxnSpPr>
            <a:cxnSpLocks/>
          </p:cNvCxnSpPr>
          <p:nvPr/>
        </p:nvCxnSpPr>
        <p:spPr>
          <a:xfrm flipH="1" flipV="1">
            <a:off x="1295636" y="5229254"/>
            <a:ext cx="5076564" cy="831125"/>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xmlns="" id="{C0D873A9-F399-44B3-603A-34BE838DF491}"/>
              </a:ext>
            </a:extLst>
          </p:cNvPr>
          <p:cNvSpPr txBox="1"/>
          <p:nvPr/>
        </p:nvSpPr>
        <p:spPr>
          <a:xfrm>
            <a:off x="6458306" y="6021394"/>
            <a:ext cx="2472999" cy="400110"/>
          </a:xfrm>
          <a:prstGeom prst="rect">
            <a:avLst/>
          </a:prstGeom>
          <a:noFill/>
        </p:spPr>
        <p:txBody>
          <a:bodyPr wrap="square" rtlCol="0">
            <a:spAutoFit/>
          </a:bodyPr>
          <a:lstStyle/>
          <a:p>
            <a:r>
              <a:rPr lang="en-US" sz="2000" dirty="0"/>
              <a:t>Power of 3</a:t>
            </a:r>
          </a:p>
        </p:txBody>
      </p:sp>
      <p:cxnSp>
        <p:nvCxnSpPr>
          <p:cNvPr id="21" name="Straight Connector 20">
            <a:extLst>
              <a:ext uri="{FF2B5EF4-FFF2-40B4-BE49-F238E27FC236}">
                <a16:creationId xmlns:a16="http://schemas.microsoft.com/office/drawing/2014/main" xmlns="" id="{9CECBE8E-B1B9-950D-0496-E3D61E712C27}"/>
              </a:ext>
            </a:extLst>
          </p:cNvPr>
          <p:cNvCxnSpPr>
            <a:cxnSpLocks/>
          </p:cNvCxnSpPr>
          <p:nvPr/>
        </p:nvCxnSpPr>
        <p:spPr>
          <a:xfrm>
            <a:off x="1151620" y="2387409"/>
            <a:ext cx="2808312"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xmlns="" id="{EA22E38C-2402-8687-6664-A32BFF52E3C7}"/>
              </a:ext>
            </a:extLst>
          </p:cNvPr>
          <p:cNvCxnSpPr>
            <a:cxnSpLocks/>
          </p:cNvCxnSpPr>
          <p:nvPr/>
        </p:nvCxnSpPr>
        <p:spPr>
          <a:xfrm>
            <a:off x="1025606" y="3694195"/>
            <a:ext cx="2808312"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xmlns="" id="{B88115BD-ADC8-FAE0-1644-7EE8657190FE}"/>
              </a:ext>
            </a:extLst>
          </p:cNvPr>
          <p:cNvCxnSpPr>
            <a:cxnSpLocks/>
          </p:cNvCxnSpPr>
          <p:nvPr/>
        </p:nvCxnSpPr>
        <p:spPr>
          <a:xfrm>
            <a:off x="467544" y="5229254"/>
            <a:ext cx="3240360"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460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86AD4C1-9DFF-8DF4-3DCB-C6B52C417A49}"/>
              </a:ext>
            </a:extLst>
          </p:cNvPr>
          <p:cNvSpPr>
            <a:spLocks noGrp="1"/>
          </p:cNvSpPr>
          <p:nvPr>
            <p:ph idx="1"/>
          </p:nvPr>
        </p:nvSpPr>
        <p:spPr>
          <a:xfrm>
            <a:off x="457200" y="1886098"/>
            <a:ext cx="8229600" cy="4525963"/>
          </a:xfrm>
        </p:spPr>
        <p:txBody>
          <a:bodyPr/>
          <a:lstStyle/>
          <a:p>
            <a:pPr marL="0" indent="0">
              <a:buNone/>
            </a:pPr>
            <a:r>
              <a:rPr lang="en-GB" sz="2000" b="1" dirty="0">
                <a:solidFill>
                  <a:srgbClr val="1D1D1B"/>
                </a:solidFill>
                <a:effectLst/>
                <a:ea typeface="Times New Roman" panose="02020603050405020304" pitchFamily="18" charset="0"/>
              </a:rPr>
              <a:t>Failing to face the biggest existential threat since World War II will be no legacy at all. Will you deliver an historic climate deal that respects the contract between this generation and the next? </a:t>
            </a:r>
            <a:endParaRPr lang="en-GB" sz="2000" dirty="0">
              <a:effectLst/>
              <a:ea typeface="Times New Roman" panose="02020603050405020304" pitchFamily="18" charset="0"/>
            </a:endParaRPr>
          </a:p>
          <a:p>
            <a:pPr marL="0" indent="0">
              <a:buNone/>
            </a:pPr>
            <a:endParaRPr lang="en-GB" sz="2000" b="1" dirty="0">
              <a:solidFill>
                <a:srgbClr val="1D1D1B"/>
              </a:solidFill>
              <a:effectLst/>
              <a:ea typeface="Times New Roman" panose="02020603050405020304" pitchFamily="18" charset="0"/>
            </a:endParaRPr>
          </a:p>
          <a:p>
            <a:pPr marL="0" indent="0">
              <a:buNone/>
            </a:pPr>
            <a:r>
              <a:rPr lang="en-GB" sz="2000" b="1" dirty="0">
                <a:solidFill>
                  <a:srgbClr val="1D1D1B"/>
                </a:solidFill>
                <a:effectLst/>
                <a:ea typeface="Times New Roman" panose="02020603050405020304" pitchFamily="18" charset="0"/>
              </a:rPr>
              <a:t>Yours sincerely,</a:t>
            </a:r>
            <a:endParaRPr lang="en-GB" sz="2000" dirty="0">
              <a:effectLst/>
              <a:ea typeface="Times New Roman" panose="02020603050405020304" pitchFamily="18" charset="0"/>
            </a:endParaRPr>
          </a:p>
          <a:p>
            <a:pPr marL="0" indent="0">
              <a:buNone/>
            </a:pPr>
            <a:endParaRPr lang="en-GB" sz="2000" b="1" dirty="0">
              <a:solidFill>
                <a:srgbClr val="1D1D1B"/>
              </a:solidFill>
              <a:effectLst/>
              <a:ea typeface="Times New Roman" panose="02020603050405020304" pitchFamily="18" charset="0"/>
            </a:endParaRPr>
          </a:p>
          <a:p>
            <a:pPr marL="0" indent="0">
              <a:buNone/>
            </a:pPr>
            <a:r>
              <a:rPr lang="en-GB" sz="2000" b="1" dirty="0">
                <a:solidFill>
                  <a:srgbClr val="1D1D1B"/>
                </a:solidFill>
                <a:effectLst/>
                <a:ea typeface="Times New Roman" panose="02020603050405020304" pitchFamily="18" charset="0"/>
              </a:rPr>
              <a:t>The Climate Coalition, representing 22 million people across the UK  </a:t>
            </a:r>
            <a:endParaRPr lang="en-GB" sz="2000" dirty="0">
              <a:effectLst/>
              <a:ea typeface="Times New Roman" panose="02020603050405020304" pitchFamily="18" charset="0"/>
            </a:endParaRPr>
          </a:p>
          <a:p>
            <a:pPr marL="0" indent="0">
              <a:buNone/>
            </a:pPr>
            <a:r>
              <a:rPr lang="en-US" sz="2000" dirty="0">
                <a:solidFill>
                  <a:srgbClr val="000000"/>
                </a:solidFill>
                <a:effectLst/>
                <a:ea typeface="Times New Roman" panose="02020603050405020304" pitchFamily="18" charset="0"/>
                <a:cs typeface="Arial" panose="020B0604020202020204" pitchFamily="34" charset="0"/>
              </a:rPr>
              <a:t> </a:t>
            </a:r>
            <a:endParaRPr lang="en-GB" sz="2000" dirty="0">
              <a:effectLst/>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xmlns="" id="{F7DBCAA7-4628-D20A-6CA5-37B2196FEA53}"/>
              </a:ext>
            </a:extLst>
          </p:cNvPr>
          <p:cNvSpPr txBox="1"/>
          <p:nvPr/>
        </p:nvSpPr>
        <p:spPr>
          <a:xfrm>
            <a:off x="4716016" y="1124744"/>
            <a:ext cx="2736304" cy="400110"/>
          </a:xfrm>
          <a:prstGeom prst="rect">
            <a:avLst/>
          </a:prstGeom>
          <a:noFill/>
        </p:spPr>
        <p:txBody>
          <a:bodyPr wrap="square" rtlCol="0">
            <a:spAutoFit/>
          </a:bodyPr>
          <a:lstStyle/>
          <a:p>
            <a:r>
              <a:rPr lang="en-US" sz="2000" dirty="0"/>
              <a:t>Superlative</a:t>
            </a:r>
          </a:p>
        </p:txBody>
      </p:sp>
      <p:cxnSp>
        <p:nvCxnSpPr>
          <p:cNvPr id="5" name="Straight Connector 4">
            <a:extLst>
              <a:ext uri="{FF2B5EF4-FFF2-40B4-BE49-F238E27FC236}">
                <a16:creationId xmlns:a16="http://schemas.microsoft.com/office/drawing/2014/main" xmlns="" id="{519FF06A-D496-F416-DD0E-AED08854FEFB}"/>
              </a:ext>
            </a:extLst>
          </p:cNvPr>
          <p:cNvCxnSpPr>
            <a:cxnSpLocks/>
          </p:cNvCxnSpPr>
          <p:nvPr/>
        </p:nvCxnSpPr>
        <p:spPr>
          <a:xfrm>
            <a:off x="2843808" y="2204864"/>
            <a:ext cx="720080"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xmlns="" id="{29B591B1-E5F8-87CC-0AAB-7F9BB17FB097}"/>
              </a:ext>
            </a:extLst>
          </p:cNvPr>
          <p:cNvCxnSpPr>
            <a:cxnSpLocks/>
          </p:cNvCxnSpPr>
          <p:nvPr/>
        </p:nvCxnSpPr>
        <p:spPr>
          <a:xfrm flipH="1">
            <a:off x="3563888" y="1494076"/>
            <a:ext cx="1872208" cy="447505"/>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xmlns="" id="{84C7DA8A-A91D-DF28-9B30-80542F84A3B8}"/>
              </a:ext>
            </a:extLst>
          </p:cNvPr>
          <p:cNvSpPr txBox="1"/>
          <p:nvPr/>
        </p:nvSpPr>
        <p:spPr>
          <a:xfrm>
            <a:off x="3599892" y="5077096"/>
            <a:ext cx="4968552" cy="400110"/>
          </a:xfrm>
          <a:prstGeom prst="rect">
            <a:avLst/>
          </a:prstGeom>
          <a:noFill/>
        </p:spPr>
        <p:txBody>
          <a:bodyPr wrap="square" rtlCol="0">
            <a:spAutoFit/>
          </a:bodyPr>
          <a:lstStyle/>
          <a:p>
            <a:r>
              <a:rPr lang="en-US" sz="2000" dirty="0"/>
              <a:t>Rhetorical Question</a:t>
            </a:r>
          </a:p>
        </p:txBody>
      </p:sp>
      <p:cxnSp>
        <p:nvCxnSpPr>
          <p:cNvPr id="10" name="Straight Arrow Connector 9">
            <a:extLst>
              <a:ext uri="{FF2B5EF4-FFF2-40B4-BE49-F238E27FC236}">
                <a16:creationId xmlns:a16="http://schemas.microsoft.com/office/drawing/2014/main" xmlns="" id="{A39B9970-CEE8-776A-6496-E7C65BCCA0EE}"/>
              </a:ext>
            </a:extLst>
          </p:cNvPr>
          <p:cNvCxnSpPr>
            <a:cxnSpLocks/>
          </p:cNvCxnSpPr>
          <p:nvPr/>
        </p:nvCxnSpPr>
        <p:spPr>
          <a:xfrm flipV="1">
            <a:off x="4283968" y="2940401"/>
            <a:ext cx="2987824" cy="2144783"/>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xmlns="" id="{A0F77A2F-C808-A0FB-AAA1-A492FBE7BF94}"/>
              </a:ext>
            </a:extLst>
          </p:cNvPr>
          <p:cNvCxnSpPr>
            <a:cxnSpLocks/>
          </p:cNvCxnSpPr>
          <p:nvPr/>
        </p:nvCxnSpPr>
        <p:spPr>
          <a:xfrm>
            <a:off x="539552" y="2852936"/>
            <a:ext cx="7272808"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xmlns="" id="{0C9A2DAA-46F4-8A9E-A4FC-B229FEEF4EB4}"/>
              </a:ext>
            </a:extLst>
          </p:cNvPr>
          <p:cNvCxnSpPr>
            <a:cxnSpLocks/>
          </p:cNvCxnSpPr>
          <p:nvPr/>
        </p:nvCxnSpPr>
        <p:spPr>
          <a:xfrm>
            <a:off x="2843808" y="2564904"/>
            <a:ext cx="5184576" cy="0"/>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pic>
        <p:nvPicPr>
          <p:cNvPr id="2" name="Picture 6" descr="A drawing of a face&#10;&#10;Description automatically generated">
            <a:extLst>
              <a:ext uri="{FF2B5EF4-FFF2-40B4-BE49-F238E27FC236}">
                <a16:creationId xmlns:a16="http://schemas.microsoft.com/office/drawing/2014/main" xmlns="" id="{15CA219C-1465-65AA-FBAD-0F7408F04E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77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9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A1DC3-3BE9-463F-430B-F09B7A5EEFEF}"/>
              </a:ext>
            </a:extLst>
          </p:cNvPr>
          <p:cNvSpPr>
            <a:spLocks noGrp="1"/>
          </p:cNvSpPr>
          <p:nvPr>
            <p:ph type="title"/>
          </p:nvPr>
        </p:nvSpPr>
        <p:spPr>
          <a:xfrm>
            <a:off x="1763688" y="571496"/>
            <a:ext cx="8229600" cy="1143000"/>
          </a:xfrm>
        </p:spPr>
        <p:txBody>
          <a:bodyPr/>
          <a:lstStyle/>
          <a:p>
            <a:r>
              <a:rPr lang="en-US" dirty="0"/>
              <a:t>Now it’s your turn…</a:t>
            </a:r>
          </a:p>
        </p:txBody>
      </p:sp>
      <p:sp>
        <p:nvSpPr>
          <p:cNvPr id="3" name="Content Placeholder 2">
            <a:extLst>
              <a:ext uri="{FF2B5EF4-FFF2-40B4-BE49-F238E27FC236}">
                <a16:creationId xmlns:a16="http://schemas.microsoft.com/office/drawing/2014/main" xmlns="" id="{B7A56B21-4B82-F825-E08C-FD478581F3FC}"/>
              </a:ext>
            </a:extLst>
          </p:cNvPr>
          <p:cNvSpPr>
            <a:spLocks noGrp="1"/>
          </p:cNvSpPr>
          <p:nvPr>
            <p:ph idx="1"/>
          </p:nvPr>
        </p:nvSpPr>
        <p:spPr>
          <a:xfrm>
            <a:off x="683568" y="2057399"/>
            <a:ext cx="8229600" cy="4525963"/>
          </a:xfrm>
        </p:spPr>
        <p:txBody>
          <a:bodyPr/>
          <a:lstStyle/>
          <a:p>
            <a:pPr marL="0" indent="0">
              <a:buNone/>
            </a:pPr>
            <a:r>
              <a:rPr lang="en-US" sz="2800" dirty="0">
                <a:latin typeface="Calibri" panose="020F0502020204030204" pitchFamily="34" charset="0"/>
                <a:cs typeface="Calibri" panose="020F0502020204030204" pitchFamily="34" charset="0"/>
              </a:rPr>
              <a:t>Read through the article entitled ‘Learning lifelong skills’</a:t>
            </a:r>
          </a:p>
          <a:p>
            <a:pPr marL="0" indent="0">
              <a:buNone/>
            </a:pPr>
            <a:endParaRPr lang="en-US" sz="2800" b="1"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800" dirty="0">
                <a:latin typeface="Calibri" panose="020F0502020204030204" pitchFamily="34" charset="0"/>
                <a:ea typeface="Times New Roman" panose="02020603050405020304" pitchFamily="18" charset="0"/>
                <a:cs typeface="Calibri" panose="020F0502020204030204" pitchFamily="34" charset="0"/>
              </a:rPr>
              <a:t>In your groups: Note down 3 information points from the text about permaculture or about this particular case study.  Try to use a persuasive writing technique for each point.</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2800" b="1" kern="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Title 1">
            <a:extLst>
              <a:ext uri="{FF2B5EF4-FFF2-40B4-BE49-F238E27FC236}">
                <a16:creationId xmlns:a16="http://schemas.microsoft.com/office/drawing/2014/main" xmlns="" id="{3C8F2C01-9380-E30B-6B2E-C3FEAD0D2C89}"/>
              </a:ext>
            </a:extLst>
          </p:cNvPr>
          <p:cNvSpPr txBox="1">
            <a:spLocks noChangeArrowheads="1"/>
          </p:cNvSpPr>
          <p:nvPr/>
        </p:nvSpPr>
        <p:spPr bwMode="auto">
          <a:xfrm rot="19538332">
            <a:off x="-1584128" y="57149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kern="0" dirty="0">
                <a:latin typeface="Linda's Lament" pitchFamily="2" charset="0"/>
              </a:rPr>
              <a:t>Case study</a:t>
            </a:r>
          </a:p>
        </p:txBody>
      </p:sp>
      <p:pic>
        <p:nvPicPr>
          <p:cNvPr id="5" name="Picture 6" descr="A drawing of a face&#10;&#10;Description automatically generated">
            <a:extLst>
              <a:ext uri="{FF2B5EF4-FFF2-40B4-BE49-F238E27FC236}">
                <a16:creationId xmlns:a16="http://schemas.microsoft.com/office/drawing/2014/main" xmlns="" id="{6ED28C79-0C18-6535-9DE6-35469B04A8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77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453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A1DC3-3BE9-463F-430B-F09B7A5EEFEF}"/>
              </a:ext>
            </a:extLst>
          </p:cNvPr>
          <p:cNvSpPr>
            <a:spLocks noGrp="1"/>
          </p:cNvSpPr>
          <p:nvPr>
            <p:ph type="title"/>
          </p:nvPr>
        </p:nvSpPr>
        <p:spPr>
          <a:xfrm>
            <a:off x="2051720" y="569990"/>
            <a:ext cx="8229600" cy="1143000"/>
          </a:xfrm>
        </p:spPr>
        <p:txBody>
          <a:bodyPr/>
          <a:lstStyle/>
          <a:p>
            <a:r>
              <a:rPr lang="en-US" dirty="0"/>
              <a:t>Now it’s your turn…</a:t>
            </a:r>
          </a:p>
        </p:txBody>
      </p:sp>
      <p:sp>
        <p:nvSpPr>
          <p:cNvPr id="3" name="Content Placeholder 2">
            <a:extLst>
              <a:ext uri="{FF2B5EF4-FFF2-40B4-BE49-F238E27FC236}">
                <a16:creationId xmlns:a16="http://schemas.microsoft.com/office/drawing/2014/main" xmlns="" id="{B7A56B21-4B82-F825-E08C-FD478581F3FC}"/>
              </a:ext>
            </a:extLst>
          </p:cNvPr>
          <p:cNvSpPr>
            <a:spLocks noGrp="1"/>
          </p:cNvSpPr>
          <p:nvPr>
            <p:ph idx="1"/>
          </p:nvPr>
        </p:nvSpPr>
        <p:spPr>
          <a:xfrm>
            <a:off x="683568" y="2057399"/>
            <a:ext cx="8229600" cy="4525963"/>
          </a:xfrm>
        </p:spPr>
        <p:txBody>
          <a:bodyPr/>
          <a:lstStyle/>
          <a:p>
            <a:pPr marL="0" indent="0">
              <a:buNone/>
            </a:pPr>
            <a:r>
              <a:rPr lang="en-US" sz="2800" dirty="0">
                <a:latin typeface="Calibri" panose="020F0502020204030204" pitchFamily="34" charset="0"/>
                <a:cs typeface="Calibri" panose="020F0502020204030204" pitchFamily="34" charset="0"/>
              </a:rPr>
              <a:t>Read through the article entitled ‘Learning lifelong skills’</a:t>
            </a:r>
          </a:p>
          <a:p>
            <a:pPr marL="0" indent="0">
              <a:buNone/>
            </a:pPr>
            <a:endParaRPr lang="en-US" sz="2800" b="1"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800" dirty="0">
                <a:latin typeface="Calibri" panose="020F0502020204030204" pitchFamily="34" charset="0"/>
                <a:ea typeface="Times New Roman" panose="02020603050405020304" pitchFamily="18" charset="0"/>
                <a:cs typeface="Calibri" panose="020F0502020204030204" pitchFamily="34" charset="0"/>
              </a:rPr>
              <a:t>In your groups: Note down </a:t>
            </a:r>
            <a:r>
              <a:rPr lang="en-US" sz="2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3 information points </a:t>
            </a:r>
            <a:r>
              <a:rPr lang="en-US" sz="2800" dirty="0">
                <a:latin typeface="Calibri" panose="020F0502020204030204" pitchFamily="34" charset="0"/>
                <a:ea typeface="Times New Roman" panose="02020603050405020304" pitchFamily="18" charset="0"/>
                <a:cs typeface="Calibri" panose="020F0502020204030204" pitchFamily="34" charset="0"/>
              </a:rPr>
              <a:t>from the text about permaculture or about this particular case study.  Try to use </a:t>
            </a:r>
            <a:r>
              <a:rPr lang="en-US" sz="2800" dirty="0">
                <a:highlight>
                  <a:srgbClr val="FF9543"/>
                </a:highlight>
                <a:latin typeface="Calibri" panose="020F0502020204030204" pitchFamily="34" charset="0"/>
                <a:ea typeface="Times New Roman" panose="02020603050405020304" pitchFamily="18" charset="0"/>
                <a:cs typeface="Calibri" panose="020F0502020204030204" pitchFamily="34" charset="0"/>
              </a:rPr>
              <a:t>a persuasive writing technique </a:t>
            </a:r>
            <a:r>
              <a:rPr lang="en-US" sz="2800" dirty="0">
                <a:latin typeface="Calibri" panose="020F0502020204030204" pitchFamily="34" charset="0"/>
                <a:ea typeface="Times New Roman" panose="02020603050405020304" pitchFamily="18" charset="0"/>
                <a:cs typeface="Calibri" panose="020F0502020204030204" pitchFamily="34" charset="0"/>
              </a:rPr>
              <a:t>for each point.</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2800" b="1" kern="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Title 1">
            <a:extLst>
              <a:ext uri="{FF2B5EF4-FFF2-40B4-BE49-F238E27FC236}">
                <a16:creationId xmlns:a16="http://schemas.microsoft.com/office/drawing/2014/main" xmlns="" id="{3C8F2C01-9380-E30B-6B2E-C3FEAD0D2C89}"/>
              </a:ext>
            </a:extLst>
          </p:cNvPr>
          <p:cNvSpPr txBox="1">
            <a:spLocks noChangeArrowheads="1"/>
          </p:cNvSpPr>
          <p:nvPr/>
        </p:nvSpPr>
        <p:spPr bwMode="auto">
          <a:xfrm rot="19538332">
            <a:off x="-1224088" y="39511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kern="0" dirty="0">
                <a:latin typeface="Linda's Lament" pitchFamily="2" charset="0"/>
              </a:rPr>
              <a:t>Case study</a:t>
            </a:r>
          </a:p>
        </p:txBody>
      </p:sp>
      <p:pic>
        <p:nvPicPr>
          <p:cNvPr id="5" name="Picture 6" descr="A drawing of a face&#10;&#10;Description automatically generated">
            <a:extLst>
              <a:ext uri="{FF2B5EF4-FFF2-40B4-BE49-F238E27FC236}">
                <a16:creationId xmlns:a16="http://schemas.microsoft.com/office/drawing/2014/main" xmlns="" id="{683F811F-9FF9-704F-8347-41C9C7DED3E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77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36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A1DC3-3BE9-463F-430B-F09B7A5EEFEF}"/>
              </a:ext>
            </a:extLst>
          </p:cNvPr>
          <p:cNvSpPr>
            <a:spLocks noGrp="1"/>
          </p:cNvSpPr>
          <p:nvPr>
            <p:ph type="title"/>
          </p:nvPr>
        </p:nvSpPr>
        <p:spPr>
          <a:xfrm>
            <a:off x="2051720" y="569990"/>
            <a:ext cx="8229600" cy="1143000"/>
          </a:xfrm>
        </p:spPr>
        <p:txBody>
          <a:bodyPr/>
          <a:lstStyle/>
          <a:p>
            <a:r>
              <a:rPr lang="en-US" dirty="0"/>
              <a:t>Now it’s your turn…</a:t>
            </a:r>
          </a:p>
        </p:txBody>
      </p:sp>
      <p:sp>
        <p:nvSpPr>
          <p:cNvPr id="3" name="Content Placeholder 2">
            <a:extLst>
              <a:ext uri="{FF2B5EF4-FFF2-40B4-BE49-F238E27FC236}">
                <a16:creationId xmlns:a16="http://schemas.microsoft.com/office/drawing/2014/main" xmlns="" id="{B7A56B21-4B82-F825-E08C-FD478581F3FC}"/>
              </a:ext>
            </a:extLst>
          </p:cNvPr>
          <p:cNvSpPr>
            <a:spLocks noGrp="1"/>
          </p:cNvSpPr>
          <p:nvPr>
            <p:ph idx="1"/>
          </p:nvPr>
        </p:nvSpPr>
        <p:spPr>
          <a:xfrm>
            <a:off x="683568" y="2057399"/>
            <a:ext cx="8229600" cy="4525963"/>
          </a:xfrm>
        </p:spPr>
        <p:txBody>
          <a:bodyPr/>
          <a:lstStyle/>
          <a:p>
            <a:pPr marL="0" indent="0">
              <a:buNone/>
            </a:pPr>
            <a:r>
              <a:rPr lang="en-US" sz="2800" dirty="0">
                <a:latin typeface="Calibri" panose="020F0502020204030204" pitchFamily="34" charset="0"/>
                <a:cs typeface="Calibri" panose="020F0502020204030204" pitchFamily="34" charset="0"/>
              </a:rPr>
              <a:t>Read through the article entitled ‘Learning lifelong skills’</a:t>
            </a:r>
          </a:p>
          <a:p>
            <a:pPr marL="0" indent="0">
              <a:buNone/>
            </a:pPr>
            <a:endParaRPr lang="en-US" sz="2800" b="1"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2800" dirty="0">
                <a:latin typeface="Calibri" panose="020F0502020204030204" pitchFamily="34" charset="0"/>
                <a:ea typeface="Times New Roman" panose="02020603050405020304" pitchFamily="18" charset="0"/>
                <a:cs typeface="Calibri" panose="020F0502020204030204" pitchFamily="34" charset="0"/>
              </a:rPr>
              <a:t>In your groups: Note down </a:t>
            </a:r>
            <a:r>
              <a:rPr lang="en-US" sz="2800" dirty="0">
                <a:highlight>
                  <a:srgbClr val="FFFF00"/>
                </a:highlight>
                <a:latin typeface="Calibri" panose="020F0502020204030204" pitchFamily="34" charset="0"/>
                <a:ea typeface="Times New Roman" panose="02020603050405020304" pitchFamily="18" charset="0"/>
                <a:cs typeface="Calibri" panose="020F0502020204030204" pitchFamily="34" charset="0"/>
              </a:rPr>
              <a:t>3 information points </a:t>
            </a:r>
            <a:r>
              <a:rPr lang="en-US" sz="2800" dirty="0">
                <a:latin typeface="Calibri" panose="020F0502020204030204" pitchFamily="34" charset="0"/>
                <a:ea typeface="Times New Roman" panose="02020603050405020304" pitchFamily="18" charset="0"/>
                <a:cs typeface="Calibri" panose="020F0502020204030204" pitchFamily="34" charset="0"/>
              </a:rPr>
              <a:t>from the text about permaculture or about this particular case study.  Try to use </a:t>
            </a:r>
            <a:r>
              <a:rPr lang="en-US" sz="2800" dirty="0">
                <a:highlight>
                  <a:srgbClr val="FF9543"/>
                </a:highlight>
                <a:latin typeface="Calibri" panose="020F0502020204030204" pitchFamily="34" charset="0"/>
                <a:ea typeface="Times New Roman" panose="02020603050405020304" pitchFamily="18" charset="0"/>
                <a:cs typeface="Calibri" panose="020F0502020204030204" pitchFamily="34" charset="0"/>
              </a:rPr>
              <a:t>a persuasive writing technique </a:t>
            </a:r>
            <a:r>
              <a:rPr lang="en-US" sz="2800" dirty="0">
                <a:latin typeface="Calibri" panose="020F0502020204030204" pitchFamily="34" charset="0"/>
                <a:ea typeface="Times New Roman" panose="02020603050405020304" pitchFamily="18" charset="0"/>
                <a:cs typeface="Calibri" panose="020F0502020204030204" pitchFamily="34" charset="0"/>
              </a:rPr>
              <a:t>for each point.</a:t>
            </a: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2800" b="1" kern="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Title 1">
            <a:extLst>
              <a:ext uri="{FF2B5EF4-FFF2-40B4-BE49-F238E27FC236}">
                <a16:creationId xmlns:a16="http://schemas.microsoft.com/office/drawing/2014/main" xmlns="" id="{3C8F2C01-9380-E30B-6B2E-C3FEAD0D2C89}"/>
              </a:ext>
            </a:extLst>
          </p:cNvPr>
          <p:cNvSpPr txBox="1">
            <a:spLocks noChangeArrowheads="1"/>
          </p:cNvSpPr>
          <p:nvPr/>
        </p:nvSpPr>
        <p:spPr bwMode="auto">
          <a:xfrm rot="19538332">
            <a:off x="-1512120" y="46711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kern="0" dirty="0">
                <a:latin typeface="Linda's Lament" pitchFamily="2" charset="0"/>
              </a:rPr>
              <a:t>Case study</a:t>
            </a:r>
          </a:p>
        </p:txBody>
      </p:sp>
      <p:sp>
        <p:nvSpPr>
          <p:cNvPr id="5" name="TextBox 4">
            <a:extLst>
              <a:ext uri="{FF2B5EF4-FFF2-40B4-BE49-F238E27FC236}">
                <a16:creationId xmlns:a16="http://schemas.microsoft.com/office/drawing/2014/main" xmlns="" id="{096A739F-9593-8764-FFFF-4257975E6B02}"/>
              </a:ext>
            </a:extLst>
          </p:cNvPr>
          <p:cNvSpPr txBox="1"/>
          <p:nvPr/>
        </p:nvSpPr>
        <p:spPr>
          <a:xfrm>
            <a:off x="683568" y="5373216"/>
            <a:ext cx="7776864" cy="646331"/>
          </a:xfrm>
          <a:prstGeom prst="rect">
            <a:avLst/>
          </a:prstGeom>
          <a:noFill/>
        </p:spPr>
        <p:txBody>
          <a:bodyPr wrap="square" rtlCol="0">
            <a:spAutoFit/>
          </a:bodyPr>
          <a:lstStyle/>
          <a:p>
            <a:r>
              <a:rPr lang="en-US" sz="3600" dirty="0"/>
              <a:t>Let’s feed back</a:t>
            </a:r>
          </a:p>
        </p:txBody>
      </p:sp>
      <p:pic>
        <p:nvPicPr>
          <p:cNvPr id="6" name="Picture 6" descr="A drawing of a face&#10;&#10;Description automatically generated">
            <a:extLst>
              <a:ext uri="{FF2B5EF4-FFF2-40B4-BE49-F238E27FC236}">
                <a16:creationId xmlns:a16="http://schemas.microsoft.com/office/drawing/2014/main" xmlns="" id="{E0498429-F2C7-975D-BD5A-29F19AC71C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77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1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3B134-D913-D819-DD00-8F91B6AED89A}"/>
              </a:ext>
            </a:extLst>
          </p:cNvPr>
          <p:cNvSpPr>
            <a:spLocks noGrp="1"/>
          </p:cNvSpPr>
          <p:nvPr>
            <p:ph type="title"/>
          </p:nvPr>
        </p:nvSpPr>
        <p:spPr/>
        <p:txBody>
          <a:bodyPr/>
          <a:lstStyle/>
          <a:p>
            <a:r>
              <a:rPr lang="en-US" dirty="0">
                <a:solidFill>
                  <a:srgbClr val="7030A0"/>
                </a:solidFill>
                <a:latin typeface="Linda's Lament" pitchFamily="2" charset="0"/>
              </a:rPr>
              <a:t>Let’s recap the keywords</a:t>
            </a:r>
          </a:p>
        </p:txBody>
      </p:sp>
      <p:sp>
        <p:nvSpPr>
          <p:cNvPr id="3" name="TextBox 2">
            <a:extLst>
              <a:ext uri="{FF2B5EF4-FFF2-40B4-BE49-F238E27FC236}">
                <a16:creationId xmlns:a16="http://schemas.microsoft.com/office/drawing/2014/main" xmlns="" id="{4F4556CF-0E35-8370-BA7F-3AD50C59B061}"/>
              </a:ext>
            </a:extLst>
          </p:cNvPr>
          <p:cNvSpPr txBox="1"/>
          <p:nvPr/>
        </p:nvSpPr>
        <p:spPr>
          <a:xfrm>
            <a:off x="981944" y="1874728"/>
            <a:ext cx="7704856" cy="3108543"/>
          </a:xfrm>
          <a:prstGeom prst="rect">
            <a:avLst/>
          </a:prstGeom>
          <a:noFill/>
        </p:spPr>
        <p:txBody>
          <a:bodyPr wrap="square" rtlCol="0">
            <a:spAutoFit/>
          </a:bodyPr>
          <a:lstStyle/>
          <a:p>
            <a:r>
              <a:rPr lang="en-US" sz="2800" dirty="0"/>
              <a:t>We need a volunteer…..</a:t>
            </a:r>
          </a:p>
          <a:p>
            <a:endParaRPr lang="en-US" sz="2800" dirty="0"/>
          </a:p>
          <a:p>
            <a:r>
              <a:rPr lang="en-US" sz="2800" dirty="0"/>
              <a:t>You have 1 min to describe as many key words as possible</a:t>
            </a:r>
          </a:p>
          <a:p>
            <a:endParaRPr lang="en-US" sz="2800" dirty="0"/>
          </a:p>
          <a:p>
            <a:pPr marL="285750" indent="-285750">
              <a:buFont typeface="Arial" panose="020B0604020202020204" pitchFamily="34" charset="0"/>
              <a:buChar char="•"/>
            </a:pPr>
            <a:r>
              <a:rPr lang="en-US" sz="2800" dirty="0"/>
              <a:t>You can’t use the keyword or any derivatives of it in your description</a:t>
            </a:r>
          </a:p>
        </p:txBody>
      </p:sp>
      <p:pic>
        <p:nvPicPr>
          <p:cNvPr id="4" name="Picture 6" descr="A drawing of a face&#10;&#10;Description automatically generated">
            <a:extLst>
              <a:ext uri="{FF2B5EF4-FFF2-40B4-BE49-F238E27FC236}">
                <a16:creationId xmlns:a16="http://schemas.microsoft.com/office/drawing/2014/main" xmlns="" id="{55524260-B301-BC67-0EEC-1BF52135842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77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7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xmlns="" id="{BD968AD0-7F28-78E3-93A4-36E8B71946E2}"/>
              </a:ext>
            </a:extLst>
          </p:cNvPr>
          <p:cNvSpPr txBox="1">
            <a:spLocks noChangeArrowheads="1"/>
          </p:cNvSpPr>
          <p:nvPr/>
        </p:nvSpPr>
        <p:spPr bwMode="auto">
          <a:xfrm>
            <a:off x="395288" y="2424113"/>
            <a:ext cx="8062912"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dirty="0">
                <a:latin typeface="Linda's Lament" pitchFamily="2" charset="0"/>
              </a:rPr>
              <a:t>Permaculture, Climate Change and </a:t>
            </a:r>
            <a:r>
              <a:rPr lang="en-GB" sz="5400" dirty="0" smtClean="0">
                <a:latin typeface="Linda's Lament" pitchFamily="2" charset="0"/>
              </a:rPr>
              <a:t>COP28</a:t>
            </a:r>
            <a:endParaRPr lang="en-GB" sz="5400" kern="0" dirty="0">
              <a:latin typeface="Linda's Lament" pitchFamily="2" charset="0"/>
            </a:endParaRPr>
          </a:p>
        </p:txBody>
      </p:sp>
      <p:pic>
        <p:nvPicPr>
          <p:cNvPr id="3" name="Picture 6" descr="A drawing of a face&#10;&#10;Description automatically generated">
            <a:extLst>
              <a:ext uri="{FF2B5EF4-FFF2-40B4-BE49-F238E27FC236}">
                <a16:creationId xmlns:a16="http://schemas.microsoft.com/office/drawing/2014/main" xmlns="" id="{68C0E6EE-C481-F4A9-DBD1-6A2D36401A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7625" y="5162550"/>
            <a:ext cx="14763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67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99CE9-5AC9-F187-589B-149514B0AA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5CCE6C8-2F98-3A90-C426-F3DAC382DBD0}"/>
              </a:ext>
            </a:extLst>
          </p:cNvPr>
          <p:cNvSpPr>
            <a:spLocks noGrp="1"/>
          </p:cNvSpPr>
          <p:nvPr>
            <p:ph idx="1"/>
          </p:nvPr>
        </p:nvSpPr>
        <p:spPr/>
        <p:txBody>
          <a:bodyPr/>
          <a:lstStyle/>
          <a:p>
            <a:endParaRPr lang="en-US"/>
          </a:p>
        </p:txBody>
      </p:sp>
      <p:pic>
        <p:nvPicPr>
          <p:cNvPr id="38916" name="Picture 4" descr="Free photos of Mango">
            <a:extLst>
              <a:ext uri="{FF2B5EF4-FFF2-40B4-BE49-F238E27FC236}">
                <a16:creationId xmlns:a16="http://schemas.microsoft.com/office/drawing/2014/main" xmlns="" id="{663A2E0F-75BF-A3E8-349D-B1F3D70D6DD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95F94A6-BC22-1AA5-0816-5B0A3ECE837A}"/>
              </a:ext>
            </a:extLst>
          </p:cNvPr>
          <p:cNvSpPr/>
          <p:nvPr/>
        </p:nvSpPr>
        <p:spPr>
          <a:xfrm>
            <a:off x="-931236" y="0"/>
            <a:ext cx="3703035" cy="6926712"/>
          </a:xfrm>
          <a:prstGeom prst="rect">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4E07E814-772E-8239-5131-7FA1AD99F25A}"/>
              </a:ext>
            </a:extLst>
          </p:cNvPr>
          <p:cNvSpPr/>
          <p:nvPr/>
        </p:nvSpPr>
        <p:spPr>
          <a:xfrm>
            <a:off x="5652120" y="1"/>
            <a:ext cx="3600400" cy="6926712"/>
          </a:xfrm>
          <a:prstGeom prst="rect">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AC2BFFB-72D3-8ED3-3806-5862EAC17226}"/>
              </a:ext>
            </a:extLst>
          </p:cNvPr>
          <p:cNvSpPr/>
          <p:nvPr/>
        </p:nvSpPr>
        <p:spPr>
          <a:xfrm>
            <a:off x="2479845" y="4236673"/>
            <a:ext cx="3600400" cy="6127063"/>
          </a:xfrm>
          <a:prstGeom prst="rect">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E0B8AD4-B18E-AD80-3245-324CB62DD105}"/>
              </a:ext>
            </a:extLst>
          </p:cNvPr>
          <p:cNvSpPr txBox="1"/>
          <p:nvPr/>
        </p:nvSpPr>
        <p:spPr>
          <a:xfrm>
            <a:off x="1475656" y="1280383"/>
            <a:ext cx="1656184" cy="584775"/>
          </a:xfrm>
          <a:prstGeom prst="rect">
            <a:avLst/>
          </a:prstGeom>
          <a:noFill/>
        </p:spPr>
        <p:txBody>
          <a:bodyPr wrap="square" rtlCol="0">
            <a:spAutoFit/>
          </a:bodyPr>
          <a:lstStyle/>
          <a:p>
            <a:r>
              <a:rPr lang="en-US" sz="3200" dirty="0"/>
              <a:t>1</a:t>
            </a:r>
          </a:p>
        </p:txBody>
      </p:sp>
      <p:pic>
        <p:nvPicPr>
          <p:cNvPr id="9" name="Picture 6" descr="A drawing of a face&#10;&#10;Description automatically generated">
            <a:extLst>
              <a:ext uri="{FF2B5EF4-FFF2-40B4-BE49-F238E27FC236}">
                <a16:creationId xmlns:a16="http://schemas.microsoft.com/office/drawing/2014/main" xmlns="" id="{F416539E-C629-6A2C-6AD4-E580620AE6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421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xmlns="" id="{9CEE8D92-147B-2C0E-B757-0E9D67A0326B}"/>
              </a:ext>
            </a:extLst>
          </p:cNvPr>
          <p:cNvSpPr>
            <a:spLocks noGrp="1" noChangeArrowheads="1"/>
          </p:cNvSpPr>
          <p:nvPr>
            <p:ph type="title"/>
          </p:nvPr>
        </p:nvSpPr>
        <p:spPr>
          <a:xfrm>
            <a:off x="179388" y="274638"/>
            <a:ext cx="8785225" cy="1143000"/>
          </a:xfrm>
        </p:spPr>
        <p:txBody>
          <a:bodyPr/>
          <a:lstStyle/>
          <a:p>
            <a:r>
              <a:rPr lang="en-US" altLang="en-US" dirty="0">
                <a:latin typeface="Linda's Lament" pitchFamily="2" charset="0"/>
              </a:rPr>
              <a:t>Let's see what you’ve learnt</a:t>
            </a:r>
          </a:p>
        </p:txBody>
      </p:sp>
      <p:sp>
        <p:nvSpPr>
          <p:cNvPr id="38914" name="Content Placeholder 2">
            <a:extLst>
              <a:ext uri="{FF2B5EF4-FFF2-40B4-BE49-F238E27FC236}">
                <a16:creationId xmlns:a16="http://schemas.microsoft.com/office/drawing/2014/main" xmlns="" id="{46957A9F-CAEA-FB82-8CC7-EDC529F6930C}"/>
              </a:ext>
            </a:extLst>
          </p:cNvPr>
          <p:cNvSpPr>
            <a:spLocks noGrp="1" noChangeArrowheads="1"/>
          </p:cNvSpPr>
          <p:nvPr>
            <p:ph idx="1"/>
          </p:nvPr>
        </p:nvSpPr>
        <p:spPr/>
        <p:txBody>
          <a:bodyPr/>
          <a:lstStyle/>
          <a:p>
            <a:r>
              <a:rPr lang="en-US" altLang="en-US">
                <a:latin typeface="Calibri" panose="020F0502020204030204" pitchFamily="34" charset="0"/>
                <a:cs typeface="Calibri" panose="020F0502020204030204" pitchFamily="34" charset="0"/>
              </a:rPr>
              <a:t>Thumbs up = true</a:t>
            </a:r>
          </a:p>
          <a:p>
            <a:endParaRPr lang="en-US" altLang="en-US">
              <a:latin typeface="Calibri" panose="020F0502020204030204" pitchFamily="34" charset="0"/>
              <a:cs typeface="Calibri" panose="020F0502020204030204" pitchFamily="34" charset="0"/>
            </a:endParaRPr>
          </a:p>
          <a:p>
            <a:r>
              <a:rPr lang="en-US" altLang="en-US">
                <a:latin typeface="Calibri" panose="020F0502020204030204" pitchFamily="34" charset="0"/>
                <a:cs typeface="Calibri" panose="020F0502020204030204" pitchFamily="34" charset="0"/>
              </a:rPr>
              <a:t>Thumbs down = false</a:t>
            </a:r>
          </a:p>
        </p:txBody>
      </p:sp>
      <p:pic>
        <p:nvPicPr>
          <p:cNvPr id="38915" name="Picture 6" descr="A drawing of a face&#10;&#10;Description automatically generated">
            <a:extLst>
              <a:ext uri="{FF2B5EF4-FFF2-40B4-BE49-F238E27FC236}">
                <a16:creationId xmlns:a16="http://schemas.microsoft.com/office/drawing/2014/main" xmlns="" id="{F464A3F3-B5AC-1BBD-086B-3A29DA8BBE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62550"/>
            <a:ext cx="14763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A clock that is on some time in the dark&#10;&#10;Description automatically generated">
            <a:extLst>
              <a:ext uri="{FF2B5EF4-FFF2-40B4-BE49-F238E27FC236}">
                <a16:creationId xmlns:a16="http://schemas.microsoft.com/office/drawing/2014/main" xmlns="" id="{1228921E-F45D-B1ED-57DA-965111472E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6088" y="1417638"/>
            <a:ext cx="31369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xmlns="" id="{34B62F83-BFEA-267B-487C-CD52E2E44BFC}"/>
              </a:ext>
            </a:extLst>
          </p:cNvPr>
          <p:cNvSpPr>
            <a:spLocks noGrp="1" noChangeArrowheads="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xmlns="" id="{6E9E7A0B-5469-4DA0-E984-3BABD14C6C80}"/>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Permaculture is a form of farming where only vegetables are grown</a:t>
            </a:r>
          </a:p>
        </p:txBody>
      </p:sp>
      <p:pic>
        <p:nvPicPr>
          <p:cNvPr id="39939" name="Picture 6" descr="A drawing of a face&#10;&#10;Description automatically generated">
            <a:extLst>
              <a:ext uri="{FF2B5EF4-FFF2-40B4-BE49-F238E27FC236}">
                <a16:creationId xmlns:a16="http://schemas.microsoft.com/office/drawing/2014/main" xmlns="" id="{6705CBF6-203B-3324-E091-83B37F3B2AB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xmlns="" id="{1AD98C56-8A0F-D574-E6C3-1BF30AEFB1BF}"/>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40962" name="Content Placeholder 2">
            <a:extLst>
              <a:ext uri="{FF2B5EF4-FFF2-40B4-BE49-F238E27FC236}">
                <a16:creationId xmlns:a16="http://schemas.microsoft.com/office/drawing/2014/main" xmlns="" id="{E19D21BD-20ED-1225-8FE3-B1E2B59F82FD}"/>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Permaculture is a form of farming where only vegetables are grown</a:t>
            </a:r>
          </a:p>
        </p:txBody>
      </p:sp>
      <p:pic>
        <p:nvPicPr>
          <p:cNvPr id="40963" name="Picture 6" descr="A drawing of a face&#10;&#10;Description automatically generated">
            <a:extLst>
              <a:ext uri="{FF2B5EF4-FFF2-40B4-BE49-F238E27FC236}">
                <a16:creationId xmlns:a16="http://schemas.microsoft.com/office/drawing/2014/main" xmlns="" id="{988FE29E-9335-5174-AEBE-C9A4621E49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A clock that is on some time in the dark&#10;&#10;Description automatically generated">
            <a:extLst>
              <a:ext uri="{FF2B5EF4-FFF2-40B4-BE49-F238E27FC236}">
                <a16:creationId xmlns:a16="http://schemas.microsoft.com/office/drawing/2014/main" xmlns="" id="{6F47D324-EFC1-0782-1C8D-8ED5B13C9E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24"/>
          <a:stretch>
            <a:fillRect/>
          </a:stretch>
        </p:blipFill>
        <p:spPr bwMode="auto">
          <a:xfrm>
            <a:off x="6156325" y="2381250"/>
            <a:ext cx="164306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xmlns="" id="{E4499DC5-A865-E326-8292-D1276EC05999}"/>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pic>
        <p:nvPicPr>
          <p:cNvPr id="41986" name="Picture 6" descr="A drawing of a face&#10;&#10;Description automatically generated">
            <a:extLst>
              <a:ext uri="{FF2B5EF4-FFF2-40B4-BE49-F238E27FC236}">
                <a16:creationId xmlns:a16="http://schemas.microsoft.com/office/drawing/2014/main" xmlns="" id="{67635ADE-C3BE-6BD0-AE75-BDCD5D42C98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xmlns="" id="{30877F4A-5EA8-6642-4B5E-B9F031C5D043}"/>
              </a:ext>
            </a:extLst>
          </p:cNvPr>
          <p:cNvSpPr txBox="1">
            <a:spLocks/>
          </p:cNvSpPr>
          <p:nvPr/>
        </p:nvSpPr>
        <p:spPr bwMode="auto">
          <a:xfrm>
            <a:off x="609600" y="1752600"/>
            <a:ext cx="8229600" cy="4525963"/>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kern="0" dirty="0">
                <a:latin typeface="Calibri" panose="020F0502020204030204" pitchFamily="34" charset="0"/>
                <a:cs typeface="Calibri" panose="020F0502020204030204" pitchFamily="34" charset="0"/>
              </a:rPr>
              <a:t>S.A.L.V.E. International runs a permaculture farm and teaches permaculture techniques to street connected children in Uganda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xmlns="" id="{F610DC2A-73B4-A732-0135-2A0EE760CB4B}"/>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43010" name="Content Placeholder 2">
            <a:extLst>
              <a:ext uri="{FF2B5EF4-FFF2-40B4-BE49-F238E27FC236}">
                <a16:creationId xmlns:a16="http://schemas.microsoft.com/office/drawing/2014/main" xmlns="" id="{5A364440-E5E9-BA6B-2912-91735FAAA0B9}"/>
              </a:ext>
            </a:extLst>
          </p:cNvPr>
          <p:cNvSpPr>
            <a:spLocks noGrp="1" noChangeArrowheads="1"/>
          </p:cNvSpPr>
          <p:nvPr>
            <p:ph idx="1"/>
          </p:nvPr>
        </p:nvSpPr>
        <p:spPr/>
        <p:txBody>
          <a:bodyPr/>
          <a:lstStyle/>
          <a:p>
            <a:pPr marL="0" indent="0">
              <a:buFontTx/>
              <a:buNone/>
              <a:defRPr/>
            </a:pPr>
            <a:r>
              <a:rPr lang="en-US" kern="0" dirty="0">
                <a:latin typeface="Calibri" panose="020F0502020204030204" pitchFamily="34" charset="0"/>
                <a:cs typeface="Calibri" panose="020F0502020204030204" pitchFamily="34" charset="0"/>
              </a:rPr>
              <a:t>S.A.L.V.E. International runs a permaculture farm and teaches permaculture techniques to street connected children in Uganda</a:t>
            </a:r>
          </a:p>
        </p:txBody>
      </p:sp>
      <p:pic>
        <p:nvPicPr>
          <p:cNvPr id="43011" name="Picture 6" descr="A drawing of a face&#10;&#10;Description automatically generated">
            <a:extLst>
              <a:ext uri="{FF2B5EF4-FFF2-40B4-BE49-F238E27FC236}">
                <a16:creationId xmlns:a16="http://schemas.microsoft.com/office/drawing/2014/main" xmlns="" id="{4EAC3BD0-D8F5-6053-FD15-3CE0E5B63D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A clock that is on some time in the dark&#10;&#10;Description automatically generated">
            <a:extLst>
              <a:ext uri="{FF2B5EF4-FFF2-40B4-BE49-F238E27FC236}">
                <a16:creationId xmlns:a16="http://schemas.microsoft.com/office/drawing/2014/main" xmlns="" id="{49FEC3CD-DEC2-DEB7-0A3E-32E592777D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7512" y="3429000"/>
            <a:ext cx="1712913"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xmlns="" id="{2ABD510B-07F0-BFD5-2AD5-B7C9247C071C}"/>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44034" name="Content Placeholder 2">
            <a:extLst>
              <a:ext uri="{FF2B5EF4-FFF2-40B4-BE49-F238E27FC236}">
                <a16:creationId xmlns:a16="http://schemas.microsoft.com/office/drawing/2014/main" xmlns="" id="{AE7FB564-326A-7BC7-02EF-237A3D8D7EF8}"/>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Permaculture involves minimizing waste, human </a:t>
            </a:r>
            <a:r>
              <a:rPr lang="en-US" altLang="en-US" dirty="0" err="1">
                <a:latin typeface="Calibri" panose="020F0502020204030204" pitchFamily="34" charset="0"/>
                <a:cs typeface="Calibri" panose="020F0502020204030204" pitchFamily="34" charset="0"/>
              </a:rPr>
              <a:t>labour</a:t>
            </a:r>
            <a:r>
              <a:rPr lang="en-US" altLang="en-US" dirty="0">
                <a:latin typeface="Calibri" panose="020F0502020204030204" pitchFamily="34" charset="0"/>
                <a:cs typeface="Calibri" panose="020F0502020204030204" pitchFamily="34" charset="0"/>
              </a:rPr>
              <a:t> and energy use</a:t>
            </a:r>
          </a:p>
        </p:txBody>
      </p:sp>
      <p:pic>
        <p:nvPicPr>
          <p:cNvPr id="44035" name="Picture 6" descr="A drawing of a face&#10;&#10;Description automatically generated">
            <a:extLst>
              <a:ext uri="{FF2B5EF4-FFF2-40B4-BE49-F238E27FC236}">
                <a16:creationId xmlns:a16="http://schemas.microsoft.com/office/drawing/2014/main" xmlns="" id="{9B83EFFF-2CE4-CF85-4A9D-43B6F98954D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xmlns="" id="{E0DDEAB3-3112-F4F4-06A6-B06A1AF544F9}"/>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45058" name="Content Placeholder 2">
            <a:extLst>
              <a:ext uri="{FF2B5EF4-FFF2-40B4-BE49-F238E27FC236}">
                <a16:creationId xmlns:a16="http://schemas.microsoft.com/office/drawing/2014/main" xmlns="" id="{A4402D07-CACB-05E5-02F7-2D42C535183D}"/>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Permaculture involves minimizing waste, human </a:t>
            </a:r>
            <a:r>
              <a:rPr lang="en-US" altLang="en-US" dirty="0" err="1">
                <a:latin typeface="Calibri" panose="020F0502020204030204" pitchFamily="34" charset="0"/>
                <a:cs typeface="Calibri" panose="020F0502020204030204" pitchFamily="34" charset="0"/>
              </a:rPr>
              <a:t>labour</a:t>
            </a:r>
            <a:r>
              <a:rPr lang="en-US" altLang="en-US" dirty="0">
                <a:latin typeface="Calibri" panose="020F0502020204030204" pitchFamily="34" charset="0"/>
                <a:cs typeface="Calibri" panose="020F0502020204030204" pitchFamily="34" charset="0"/>
              </a:rPr>
              <a:t> and energy use</a:t>
            </a:r>
          </a:p>
        </p:txBody>
      </p:sp>
      <p:pic>
        <p:nvPicPr>
          <p:cNvPr id="45059" name="Picture 6" descr="A drawing of a face&#10;&#10;Description automatically generated">
            <a:extLst>
              <a:ext uri="{FF2B5EF4-FFF2-40B4-BE49-F238E27FC236}">
                <a16:creationId xmlns:a16="http://schemas.microsoft.com/office/drawing/2014/main" xmlns="" id="{D93E6E68-1041-2EF5-72E6-154C5DFD9C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A clock that is on some time in the dark&#10;&#10;Description automatically generated">
            <a:extLst>
              <a:ext uri="{FF2B5EF4-FFF2-40B4-BE49-F238E27FC236}">
                <a16:creationId xmlns:a16="http://schemas.microsoft.com/office/drawing/2014/main" xmlns="" id="{1A0F831A-45D7-355D-3ED4-FDECE6407C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087688"/>
            <a:ext cx="1582738"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xmlns="" id="{7A7E0937-9C6E-408F-028A-990BCA1C8160}"/>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46082" name="Content Placeholder 2">
            <a:extLst>
              <a:ext uri="{FF2B5EF4-FFF2-40B4-BE49-F238E27FC236}">
                <a16:creationId xmlns:a16="http://schemas.microsoft.com/office/drawing/2014/main" xmlns="" id="{E8DB1C70-6CE5-167D-AA6E-95240D928A8B}"/>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Lucky was given seeds, a water butt and 3 chickens by S.A.L.V.E. to take home to his village when he returned to live with his mother</a:t>
            </a:r>
          </a:p>
        </p:txBody>
      </p:sp>
      <p:pic>
        <p:nvPicPr>
          <p:cNvPr id="46083" name="Picture 6" descr="A drawing of a face&#10;&#10;Description automatically generated">
            <a:extLst>
              <a:ext uri="{FF2B5EF4-FFF2-40B4-BE49-F238E27FC236}">
                <a16:creationId xmlns:a16="http://schemas.microsoft.com/office/drawing/2014/main" xmlns="" id="{AE960924-1AD7-F12F-99C6-2721ADF9B3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xmlns="" id="{1AD09DF3-BFB6-99C1-615E-8139B539B553}"/>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47106" name="Content Placeholder 2">
            <a:extLst>
              <a:ext uri="{FF2B5EF4-FFF2-40B4-BE49-F238E27FC236}">
                <a16:creationId xmlns:a16="http://schemas.microsoft.com/office/drawing/2014/main" xmlns="" id="{3DF4FDD3-2C11-EC30-AF4E-CFBD69BF46CC}"/>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Lucky was given seeds, a water butt and 3 chickens by S.A.L.V.E. to take home to his village when he returned to live with his mother</a:t>
            </a:r>
          </a:p>
        </p:txBody>
      </p:sp>
      <p:pic>
        <p:nvPicPr>
          <p:cNvPr id="47107" name="Picture 6" descr="A drawing of a face&#10;&#10;Description automatically generated">
            <a:extLst>
              <a:ext uri="{FF2B5EF4-FFF2-40B4-BE49-F238E27FC236}">
                <a16:creationId xmlns:a16="http://schemas.microsoft.com/office/drawing/2014/main" xmlns="" id="{72582174-B92B-850A-835B-FECE4334EBB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A clock that is on some time in the dark&#10;&#10;Description automatically generated">
            <a:extLst>
              <a:ext uri="{FF2B5EF4-FFF2-40B4-BE49-F238E27FC236}">
                <a16:creationId xmlns:a16="http://schemas.microsoft.com/office/drawing/2014/main" xmlns="" id="{323349DB-2026-2C09-4EDF-A050E04D79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24"/>
          <a:stretch>
            <a:fillRect/>
          </a:stretch>
        </p:blipFill>
        <p:spPr bwMode="auto">
          <a:xfrm>
            <a:off x="6316025" y="3372678"/>
            <a:ext cx="1643063"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E04A34C2-3390-1286-B6F9-C6E87D9E10E7}"/>
              </a:ext>
            </a:extLst>
          </p:cNvPr>
          <p:cNvSpPr txBox="1">
            <a:spLocks noChangeArrowheads="1"/>
          </p:cNvSpPr>
          <p:nvPr/>
        </p:nvSpPr>
        <p:spPr bwMode="auto">
          <a:xfrm>
            <a:off x="278762" y="3212976"/>
            <a:ext cx="5580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dirty="0">
                <a:solidFill>
                  <a:srgbClr val="7030A0"/>
                </a:solidFill>
                <a:latin typeface="Calibri" panose="020F0502020204030204" pitchFamily="34" charset="0"/>
                <a:cs typeface="Calibri" panose="020F0502020204030204" pitchFamily="34" charset="0"/>
              </a:rPr>
              <a:t>Permaculture relies on using available local materials and growing crops/caring for animals that are best suited to the local area and condition, rather than trying to grow/keep standard plants/animals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xmlns="" id="{A6093064-B9C3-C89F-D3F3-B541D2BFBCC2}"/>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48130" name="Content Placeholder 2">
            <a:extLst>
              <a:ext uri="{FF2B5EF4-FFF2-40B4-BE49-F238E27FC236}">
                <a16:creationId xmlns:a16="http://schemas.microsoft.com/office/drawing/2014/main" xmlns="" id="{4616564B-0439-948B-4AA7-048FB1C89169}"/>
              </a:ext>
            </a:extLst>
          </p:cNvPr>
          <p:cNvSpPr>
            <a:spLocks noGrp="1" noChangeArrowheads="1"/>
          </p:cNvSpPr>
          <p:nvPr>
            <p:ph idx="1"/>
          </p:nvPr>
        </p:nvSpPr>
        <p:spPr/>
        <p:txBody>
          <a:bodyPr/>
          <a:lstStyle/>
          <a:p>
            <a:pPr marL="0" indent="0">
              <a:buNone/>
            </a:pPr>
            <a:r>
              <a:rPr lang="en-US" sz="3200" dirty="0"/>
              <a:t>Permaculture is brilliant at doing the following:</a:t>
            </a:r>
          </a:p>
          <a:p>
            <a:r>
              <a:rPr lang="en-US" sz="3200" dirty="0">
                <a:solidFill>
                  <a:srgbClr val="FF0000"/>
                </a:solidFill>
              </a:rPr>
              <a:t>Reducing greenhouse gas emissions</a:t>
            </a:r>
          </a:p>
          <a:p>
            <a:r>
              <a:rPr lang="en-US" altLang="en-US" dirty="0">
                <a:solidFill>
                  <a:srgbClr val="FF9543"/>
                </a:solidFill>
                <a:latin typeface="Calibri" panose="020F0502020204030204" pitchFamily="34" charset="0"/>
                <a:cs typeface="Calibri" panose="020F0502020204030204" pitchFamily="34" charset="0"/>
              </a:rPr>
              <a:t>Making farmers rich</a:t>
            </a:r>
            <a:endParaRPr lang="en-US" altLang="en-US" dirty="0">
              <a:latin typeface="Calibri" panose="020F0502020204030204" pitchFamily="34" charset="0"/>
              <a:cs typeface="Calibri" panose="020F0502020204030204" pitchFamily="34" charset="0"/>
            </a:endParaRPr>
          </a:p>
        </p:txBody>
      </p:sp>
      <p:pic>
        <p:nvPicPr>
          <p:cNvPr id="48131" name="Picture 6" descr="A drawing of a face&#10;&#10;Description automatically generated">
            <a:extLst>
              <a:ext uri="{FF2B5EF4-FFF2-40B4-BE49-F238E27FC236}">
                <a16:creationId xmlns:a16="http://schemas.microsoft.com/office/drawing/2014/main" xmlns="" id="{F0F88B42-AF51-A51D-6289-2763A3FD71B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BB2C1-F0BA-4F10-AD14-0856DE11B9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66CB254-10CA-4D68-91D8-833BDCF20E37}"/>
              </a:ext>
            </a:extLst>
          </p:cNvPr>
          <p:cNvSpPr>
            <a:spLocks noGrp="1"/>
          </p:cNvSpPr>
          <p:nvPr>
            <p:ph idx="1"/>
          </p:nvPr>
        </p:nvSpPr>
        <p:spPr/>
        <p:txBody>
          <a:bodyPr/>
          <a:lstStyle/>
          <a:p>
            <a:endParaRPr lang="en-US"/>
          </a:p>
        </p:txBody>
      </p:sp>
      <p:pic>
        <p:nvPicPr>
          <p:cNvPr id="39938" name="Picture 2" descr="Free photos of Mango">
            <a:extLst>
              <a:ext uri="{FF2B5EF4-FFF2-40B4-BE49-F238E27FC236}">
                <a16:creationId xmlns:a16="http://schemas.microsoft.com/office/drawing/2014/main" xmlns="" id="{26E1B7FE-3912-60A0-F5E0-2351A5D6FD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C0E74BD-4783-157D-B490-2C3A608A9047}"/>
              </a:ext>
            </a:extLst>
          </p:cNvPr>
          <p:cNvSpPr txBox="1"/>
          <p:nvPr/>
        </p:nvSpPr>
        <p:spPr>
          <a:xfrm>
            <a:off x="6084168" y="4581128"/>
            <a:ext cx="2016224" cy="584775"/>
          </a:xfrm>
          <a:prstGeom prst="rect">
            <a:avLst/>
          </a:prstGeom>
          <a:solidFill>
            <a:srgbClr val="78BC53"/>
          </a:solidFill>
        </p:spPr>
        <p:txBody>
          <a:bodyPr wrap="square" rtlCol="0">
            <a:spAutoFit/>
          </a:bodyPr>
          <a:lstStyle/>
          <a:p>
            <a:r>
              <a:rPr lang="en-US" sz="3200" dirty="0"/>
              <a:t>Mango</a:t>
            </a:r>
          </a:p>
        </p:txBody>
      </p:sp>
      <p:pic>
        <p:nvPicPr>
          <p:cNvPr id="5" name="Picture 6" descr="A drawing of a face&#10;&#10;Description automatically generated">
            <a:extLst>
              <a:ext uri="{FF2B5EF4-FFF2-40B4-BE49-F238E27FC236}">
                <a16:creationId xmlns:a16="http://schemas.microsoft.com/office/drawing/2014/main" xmlns="" id="{75BEFE87-A122-05D7-B6C0-D636FA46AF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977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descr="A drawing of a face&#10;&#10;Description automatically generated">
            <a:extLst>
              <a:ext uri="{FF2B5EF4-FFF2-40B4-BE49-F238E27FC236}">
                <a16:creationId xmlns:a16="http://schemas.microsoft.com/office/drawing/2014/main" xmlns="" id="{D66CD583-080B-41F7-EA1C-3930B1199B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A clock that is on some time in the dark&#10;&#10;Description automatically generated">
            <a:extLst>
              <a:ext uri="{FF2B5EF4-FFF2-40B4-BE49-F238E27FC236}">
                <a16:creationId xmlns:a16="http://schemas.microsoft.com/office/drawing/2014/main" xmlns="" id="{ABDAE0F6-2270-DB0A-CDE7-8D5E0D23CE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24"/>
          <a:stretch>
            <a:fillRect/>
          </a:stretch>
        </p:blipFill>
        <p:spPr bwMode="auto">
          <a:xfrm>
            <a:off x="6734175" y="2239963"/>
            <a:ext cx="16414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D35A0F0F-A356-DCAC-FE2F-8509209F2B38}"/>
              </a:ext>
            </a:extLst>
          </p:cNvPr>
          <p:cNvSpPr txBox="1">
            <a:spLocks noChangeArrowheads="1"/>
          </p:cNvSpPr>
          <p:nvPr/>
        </p:nvSpPr>
        <p:spPr bwMode="auto">
          <a:xfrm>
            <a:off x="451644" y="868363"/>
            <a:ext cx="6288087" cy="531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en-US" dirty="0"/>
              <a:t>Permaculture is brilliant at doing the following:</a:t>
            </a:r>
          </a:p>
          <a:p>
            <a:r>
              <a:rPr lang="en-US" dirty="0">
                <a:solidFill>
                  <a:srgbClr val="FF0000"/>
                </a:solidFill>
              </a:rPr>
              <a:t>Reducing greenhouse gas emissions</a:t>
            </a:r>
          </a:p>
          <a:p>
            <a:r>
              <a:rPr lang="en-US" dirty="0">
                <a:solidFill>
                  <a:srgbClr val="FF9543"/>
                </a:solidFill>
              </a:rPr>
              <a:t>Building resilience to and adapting to the impacts of climate change</a:t>
            </a:r>
          </a:p>
          <a:p>
            <a:r>
              <a:rPr lang="en-US" dirty="0">
                <a:solidFill>
                  <a:srgbClr val="7030A0"/>
                </a:solidFill>
              </a:rPr>
              <a:t>It can also produce an income for farmers or can be used to produce food for families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xmlns="" id="{BC26F143-CD2A-028B-8CE4-B4C9ED61C800}"/>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50178" name="Content Placeholder 2">
            <a:extLst>
              <a:ext uri="{FF2B5EF4-FFF2-40B4-BE49-F238E27FC236}">
                <a16:creationId xmlns:a16="http://schemas.microsoft.com/office/drawing/2014/main" xmlns="" id="{48761C7F-0E6A-C1EB-A7FF-FD1BDCEA93FD}"/>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Permaculture requires little skill that’s why we taught it to Sam and children like him</a:t>
            </a:r>
          </a:p>
        </p:txBody>
      </p:sp>
      <p:pic>
        <p:nvPicPr>
          <p:cNvPr id="50179" name="Picture 6" descr="A drawing of a face&#10;&#10;Description automatically generated">
            <a:extLst>
              <a:ext uri="{FF2B5EF4-FFF2-40B4-BE49-F238E27FC236}">
                <a16:creationId xmlns:a16="http://schemas.microsoft.com/office/drawing/2014/main" xmlns="" id="{29441E0F-0200-1D12-4687-224AA783F96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xmlns="" id="{B3B217DD-E3C8-4DA4-F42D-D9B6573D0996}"/>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51202" name="Content Placeholder 2">
            <a:extLst>
              <a:ext uri="{FF2B5EF4-FFF2-40B4-BE49-F238E27FC236}">
                <a16:creationId xmlns:a16="http://schemas.microsoft.com/office/drawing/2014/main" xmlns="" id="{F05F1711-6660-7B1E-DA76-31D8D32A91B6}"/>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Permaculture requires little skill that’s why we taught it to Sam and children like him</a:t>
            </a:r>
          </a:p>
        </p:txBody>
      </p:sp>
      <p:pic>
        <p:nvPicPr>
          <p:cNvPr id="51203" name="Picture 6" descr="A drawing of a face&#10;&#10;Description automatically generated">
            <a:extLst>
              <a:ext uri="{FF2B5EF4-FFF2-40B4-BE49-F238E27FC236}">
                <a16:creationId xmlns:a16="http://schemas.microsoft.com/office/drawing/2014/main" xmlns="" id="{6106B760-158D-39AD-E971-98F6353A4EA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A clock that is on some time in the dark&#10;&#10;Description automatically generated">
            <a:extLst>
              <a:ext uri="{FF2B5EF4-FFF2-40B4-BE49-F238E27FC236}">
                <a16:creationId xmlns:a16="http://schemas.microsoft.com/office/drawing/2014/main" xmlns="" id="{F0FA0F6D-38B1-9E56-61A8-0B48A53F67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24"/>
          <a:stretch>
            <a:fillRect/>
          </a:stretch>
        </p:blipFill>
        <p:spPr bwMode="auto">
          <a:xfrm>
            <a:off x="6451600" y="2816225"/>
            <a:ext cx="1643063"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A276B233-FAB7-6CD3-34DF-BFD21642517D}"/>
              </a:ext>
            </a:extLst>
          </p:cNvPr>
          <p:cNvSpPr txBox="1">
            <a:spLocks noChangeArrowheads="1"/>
          </p:cNvSpPr>
          <p:nvPr/>
        </p:nvSpPr>
        <p:spPr bwMode="auto">
          <a:xfrm>
            <a:off x="684213" y="3429000"/>
            <a:ext cx="50403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dirty="0">
                <a:solidFill>
                  <a:srgbClr val="7030A0"/>
                </a:solidFill>
                <a:latin typeface="Calibri" panose="020F0502020204030204" pitchFamily="34" charset="0"/>
                <a:cs typeface="Calibri" panose="020F0502020204030204" pitchFamily="34" charset="0"/>
              </a:rPr>
              <a:t>The more skills permaculture farmers have the better the results they produce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xmlns="" id="{9A92E522-6F84-2A5B-361E-388126BEEA93}"/>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52226" name="Content Placeholder 2">
            <a:extLst>
              <a:ext uri="{FF2B5EF4-FFF2-40B4-BE49-F238E27FC236}">
                <a16:creationId xmlns:a16="http://schemas.microsoft.com/office/drawing/2014/main" xmlns="" id="{7749A845-3D5B-B1F6-744F-7D84BA12610D}"/>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Pests are controlled without using chemicals</a:t>
            </a:r>
          </a:p>
        </p:txBody>
      </p:sp>
      <p:pic>
        <p:nvPicPr>
          <p:cNvPr id="52227" name="Picture 6" descr="A drawing of a face&#10;&#10;Description automatically generated">
            <a:extLst>
              <a:ext uri="{FF2B5EF4-FFF2-40B4-BE49-F238E27FC236}">
                <a16:creationId xmlns:a16="http://schemas.microsoft.com/office/drawing/2014/main" xmlns="" id="{9955893E-B527-9167-E627-A7E69DF4D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xmlns="" id="{313F20E2-9FD4-9CEB-BCF9-022D4E6AEB9A}"/>
              </a:ext>
            </a:extLst>
          </p:cNvPr>
          <p:cNvSpPr>
            <a:spLocks noGrp="1" noChangeArrowheads="1"/>
          </p:cNvSpPr>
          <p:nvPr>
            <p:ph type="title"/>
          </p:nvPr>
        </p:nvSpPr>
        <p:spPr/>
        <p:txBody>
          <a:bodyPr/>
          <a:lstStyle/>
          <a:p>
            <a:endParaRPr lang="en-US" altLang="en-US">
              <a:latin typeface="Calibri" panose="020F0502020204030204" pitchFamily="34" charset="0"/>
              <a:cs typeface="Calibri" panose="020F0502020204030204" pitchFamily="34" charset="0"/>
            </a:endParaRPr>
          </a:p>
        </p:txBody>
      </p:sp>
      <p:sp>
        <p:nvSpPr>
          <p:cNvPr id="53250" name="Content Placeholder 2">
            <a:extLst>
              <a:ext uri="{FF2B5EF4-FFF2-40B4-BE49-F238E27FC236}">
                <a16:creationId xmlns:a16="http://schemas.microsoft.com/office/drawing/2014/main" xmlns="" id="{6D71033C-2A35-57B4-333E-C132CEAA6203}"/>
              </a:ext>
            </a:extLst>
          </p:cNvPr>
          <p:cNvSpPr>
            <a:spLocks noGrp="1" noChangeArrowheads="1"/>
          </p:cNvSpPr>
          <p:nvPr>
            <p:ph idx="1"/>
          </p:nvPr>
        </p:nvSpPr>
        <p:spPr/>
        <p:txBody>
          <a:bodyPr/>
          <a:lstStyle/>
          <a:p>
            <a:pPr marL="0" indent="0">
              <a:buFontTx/>
              <a:buNone/>
            </a:pPr>
            <a:r>
              <a:rPr lang="en-US" altLang="en-US" dirty="0">
                <a:latin typeface="Calibri" panose="020F0502020204030204" pitchFamily="34" charset="0"/>
                <a:cs typeface="Calibri" panose="020F0502020204030204" pitchFamily="34" charset="0"/>
              </a:rPr>
              <a:t>Pests are controlled without using chemicals</a:t>
            </a:r>
          </a:p>
        </p:txBody>
      </p:sp>
      <p:pic>
        <p:nvPicPr>
          <p:cNvPr id="53251" name="Picture 6" descr="A drawing of a face&#10;&#10;Description automatically generated">
            <a:extLst>
              <a:ext uri="{FF2B5EF4-FFF2-40B4-BE49-F238E27FC236}">
                <a16:creationId xmlns:a16="http://schemas.microsoft.com/office/drawing/2014/main" xmlns="" id="{97FD1B58-9C2E-66B4-5C05-C3D309C7C88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A clock that is on some time in the dark&#10;&#10;Description automatically generated">
            <a:extLst>
              <a:ext uri="{FF2B5EF4-FFF2-40B4-BE49-F238E27FC236}">
                <a16:creationId xmlns:a16="http://schemas.microsoft.com/office/drawing/2014/main" xmlns="" id="{2FCACA24-6297-1195-8864-BEA5F47FB8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0725" y="2816225"/>
            <a:ext cx="158432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0B176367-4C30-B233-AA47-9206C1AE9E25}"/>
              </a:ext>
            </a:extLst>
          </p:cNvPr>
          <p:cNvSpPr txBox="1"/>
          <p:nvPr/>
        </p:nvSpPr>
        <p:spPr>
          <a:xfrm>
            <a:off x="457200" y="2401759"/>
            <a:ext cx="6581066" cy="4401205"/>
          </a:xfrm>
          <a:prstGeom prst="rect">
            <a:avLst/>
          </a:prstGeom>
          <a:noFill/>
        </p:spPr>
        <p:txBody>
          <a:bodyPr>
            <a:spAutoFit/>
          </a:bodyPr>
          <a:lstStyle/>
          <a:p>
            <a:pPr>
              <a:defRPr/>
            </a:pPr>
            <a:r>
              <a:rPr lang="en-US" sz="2800" dirty="0">
                <a:solidFill>
                  <a:srgbClr val="7030A0"/>
                </a:solidFill>
                <a:latin typeface="Calibri" panose="020F0502020204030204" pitchFamily="34" charset="0"/>
                <a:cs typeface="Calibri" panose="020F0502020204030204" pitchFamily="34" charset="0"/>
              </a:rPr>
              <a:t>Lots of different methods are used to control pests including:</a:t>
            </a:r>
          </a:p>
          <a:p>
            <a:pPr marL="457200" indent="-457200">
              <a:buFont typeface="Arial" panose="020B0604020202020204" pitchFamily="34" charset="0"/>
              <a:buChar char="•"/>
              <a:defRPr/>
            </a:pPr>
            <a:r>
              <a:rPr lang="en-US" sz="2800" dirty="0">
                <a:solidFill>
                  <a:srgbClr val="7030A0"/>
                </a:solidFill>
                <a:latin typeface="Calibri" panose="020F0502020204030204" pitchFamily="34" charset="0"/>
                <a:cs typeface="Calibri" panose="020F0502020204030204" pitchFamily="34" charset="0"/>
              </a:rPr>
              <a:t>Using/encouraging animal predators like frogs, lizards and ducks</a:t>
            </a:r>
          </a:p>
          <a:p>
            <a:pPr marL="457200" indent="-457200">
              <a:buFont typeface="Arial" panose="020B0604020202020204" pitchFamily="34" charset="0"/>
              <a:buChar char="•"/>
              <a:defRPr/>
            </a:pPr>
            <a:r>
              <a:rPr lang="en-US" sz="2800" dirty="0">
                <a:solidFill>
                  <a:srgbClr val="7030A0"/>
                </a:solidFill>
                <a:latin typeface="Calibri" panose="020F0502020204030204" pitchFamily="34" charset="0"/>
                <a:cs typeface="Calibri" panose="020F0502020204030204" pitchFamily="34" charset="0"/>
              </a:rPr>
              <a:t>Attracting beneficial insects </a:t>
            </a:r>
          </a:p>
          <a:p>
            <a:pPr marL="457200" indent="-457200">
              <a:buFont typeface="Arial" panose="020B0604020202020204" pitchFamily="34" charset="0"/>
              <a:buChar char="•"/>
              <a:defRPr/>
            </a:pPr>
            <a:r>
              <a:rPr lang="en-US" sz="2800" dirty="0">
                <a:solidFill>
                  <a:srgbClr val="7030A0"/>
                </a:solidFill>
                <a:latin typeface="Calibri" panose="020F0502020204030204" pitchFamily="34" charset="0"/>
                <a:cs typeface="Calibri" panose="020F0502020204030204" pitchFamily="34" charset="0"/>
              </a:rPr>
              <a:t>Growing plants that attract pests away from the crops</a:t>
            </a:r>
          </a:p>
          <a:p>
            <a:pPr marL="457200" indent="-457200">
              <a:buFont typeface="Arial" panose="020B0604020202020204" pitchFamily="34" charset="0"/>
              <a:buChar char="•"/>
              <a:defRPr/>
            </a:pPr>
            <a:r>
              <a:rPr lang="en-US" sz="2800" dirty="0">
                <a:solidFill>
                  <a:srgbClr val="7030A0"/>
                </a:solidFill>
                <a:latin typeface="Calibri" panose="020F0502020204030204" pitchFamily="34" charset="0"/>
                <a:cs typeface="Calibri" panose="020F0502020204030204" pitchFamily="34" charset="0"/>
              </a:rPr>
              <a:t>Barriers and manual methods – like hand picking snails</a:t>
            </a:r>
          </a:p>
          <a:p>
            <a:pPr>
              <a:defRPr/>
            </a:pPr>
            <a:endParaRPr lang="en-US" sz="2800" dirty="0">
              <a:solidFill>
                <a:srgbClr val="7030A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1E700-3700-17D2-4421-2CA019D3654D}"/>
              </a:ext>
            </a:extLst>
          </p:cNvPr>
          <p:cNvSpPr>
            <a:spLocks noGrp="1"/>
          </p:cNvSpPr>
          <p:nvPr>
            <p:ph type="title"/>
          </p:nvPr>
        </p:nvSpPr>
        <p:spPr>
          <a:xfrm>
            <a:off x="457200" y="0"/>
            <a:ext cx="8229600" cy="1143000"/>
          </a:xfrm>
        </p:spPr>
        <p:txBody>
          <a:bodyPr/>
          <a:lstStyle/>
          <a:p>
            <a:r>
              <a:rPr lang="en-US" dirty="0" smtClean="0"/>
              <a:t>COP28 </a:t>
            </a:r>
            <a:r>
              <a:rPr lang="en-US" dirty="0"/>
              <a:t>is….</a:t>
            </a:r>
          </a:p>
        </p:txBody>
      </p:sp>
      <p:sp>
        <p:nvSpPr>
          <p:cNvPr id="3" name="Content Placeholder 2">
            <a:extLst>
              <a:ext uri="{FF2B5EF4-FFF2-40B4-BE49-F238E27FC236}">
                <a16:creationId xmlns:a16="http://schemas.microsoft.com/office/drawing/2014/main" xmlns="" id="{387D54E8-6F19-DD9A-9A3B-163A6B88B8C6}"/>
              </a:ext>
            </a:extLst>
          </p:cNvPr>
          <p:cNvSpPr>
            <a:spLocks noGrp="1"/>
          </p:cNvSpPr>
          <p:nvPr>
            <p:ph idx="1"/>
          </p:nvPr>
        </p:nvSpPr>
        <p:spPr>
          <a:xfrm>
            <a:off x="440788" y="1165607"/>
            <a:ext cx="8229600" cy="4525963"/>
          </a:xfrm>
        </p:spPr>
        <p:txBody>
          <a:bodyPr/>
          <a:lstStyle/>
          <a:p>
            <a:r>
              <a:rPr lang="en-US" sz="2800" dirty="0"/>
              <a:t>The United Nations annual climate change </a:t>
            </a:r>
            <a:r>
              <a:rPr lang="en-US" sz="2800" dirty="0" smtClean="0"/>
              <a:t>conference</a:t>
            </a:r>
          </a:p>
          <a:p>
            <a:r>
              <a:rPr lang="en-US" sz="2800" dirty="0"/>
              <a:t>It’s being held in Dubai, UAE, 30 November – 12 December 2023</a:t>
            </a:r>
          </a:p>
          <a:p>
            <a:endParaRPr lang="en-US" sz="2800" dirty="0"/>
          </a:p>
        </p:txBody>
      </p:sp>
      <p:sp>
        <p:nvSpPr>
          <p:cNvPr id="4" name="TextBox 3">
            <a:extLst>
              <a:ext uri="{FF2B5EF4-FFF2-40B4-BE49-F238E27FC236}">
                <a16:creationId xmlns:a16="http://schemas.microsoft.com/office/drawing/2014/main" xmlns="" id="{221E5AC7-7833-5CC6-9A04-34BBBD62DFBD}"/>
              </a:ext>
            </a:extLst>
          </p:cNvPr>
          <p:cNvSpPr txBox="1"/>
          <p:nvPr/>
        </p:nvSpPr>
        <p:spPr>
          <a:xfrm>
            <a:off x="440788" y="3140968"/>
            <a:ext cx="8229600" cy="954107"/>
          </a:xfrm>
          <a:prstGeom prst="rect">
            <a:avLst/>
          </a:prstGeom>
          <a:solidFill>
            <a:srgbClr val="78BD53"/>
          </a:solidFill>
        </p:spPr>
        <p:txBody>
          <a:bodyPr wrap="square" rtlCol="0">
            <a:spAutoFit/>
          </a:bodyPr>
          <a:lstStyle/>
          <a:p>
            <a:r>
              <a:rPr lang="en-US" sz="2800" b="1" dirty="0">
                <a:solidFill>
                  <a:srgbClr val="7030A0"/>
                </a:solidFill>
              </a:rPr>
              <a:t>It’s time to write your letters explaining why permaculture is so important to the delegates </a:t>
            </a:r>
          </a:p>
        </p:txBody>
      </p:sp>
      <p:pic>
        <p:nvPicPr>
          <p:cNvPr id="5" name="Picture 6" descr="A drawing of a face&#10;&#10;Description automatically generated">
            <a:extLst>
              <a:ext uri="{FF2B5EF4-FFF2-40B4-BE49-F238E27FC236}">
                <a16:creationId xmlns:a16="http://schemas.microsoft.com/office/drawing/2014/main" xmlns="" id="{2A2F4E8D-79BE-24DB-3AA4-280BF79B99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62550"/>
            <a:ext cx="14763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5387" y="4166002"/>
            <a:ext cx="3600401" cy="255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06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01A4C-1E52-90B7-B6D0-5B118FB0653B}"/>
              </a:ext>
            </a:extLst>
          </p:cNvPr>
          <p:cNvSpPr>
            <a:spLocks noGrp="1"/>
          </p:cNvSpPr>
          <p:nvPr>
            <p:ph type="title"/>
          </p:nvPr>
        </p:nvSpPr>
        <p:spPr/>
        <p:txBody>
          <a:bodyPr/>
          <a:lstStyle/>
          <a:p>
            <a:r>
              <a:rPr lang="en-US" sz="3600" dirty="0"/>
              <a:t>What is missing/wrong with this letter format?</a:t>
            </a:r>
          </a:p>
        </p:txBody>
      </p:sp>
      <p:sp>
        <p:nvSpPr>
          <p:cNvPr id="3" name="Content Placeholder 2">
            <a:extLst>
              <a:ext uri="{FF2B5EF4-FFF2-40B4-BE49-F238E27FC236}">
                <a16:creationId xmlns:a16="http://schemas.microsoft.com/office/drawing/2014/main" xmlns="" id="{F4AEB3D4-EFBC-2481-E7B6-0A5C3A8859E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BBA2C61C-38B9-FF58-17AF-852720E85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5656" y="1423115"/>
            <a:ext cx="4449229" cy="5325000"/>
          </a:xfrm>
          <a:prstGeom prst="rect">
            <a:avLst/>
          </a:prstGeom>
        </p:spPr>
      </p:pic>
      <p:sp>
        <p:nvSpPr>
          <p:cNvPr id="5" name="TextBox 4">
            <a:extLst>
              <a:ext uri="{FF2B5EF4-FFF2-40B4-BE49-F238E27FC236}">
                <a16:creationId xmlns:a16="http://schemas.microsoft.com/office/drawing/2014/main" xmlns="" id="{5C008AB3-F118-5C75-67D1-4FF002FF326B}"/>
              </a:ext>
            </a:extLst>
          </p:cNvPr>
          <p:cNvSpPr txBox="1"/>
          <p:nvPr/>
        </p:nvSpPr>
        <p:spPr>
          <a:xfrm>
            <a:off x="6444208" y="2132856"/>
            <a:ext cx="2242592" cy="1938992"/>
          </a:xfrm>
          <a:prstGeom prst="rect">
            <a:avLst/>
          </a:prstGeom>
          <a:noFill/>
        </p:spPr>
        <p:txBody>
          <a:bodyPr wrap="square" rtlCol="0">
            <a:spAutoFit/>
          </a:bodyPr>
          <a:lstStyle/>
          <a:p>
            <a:r>
              <a:rPr lang="en-US" sz="2400" dirty="0">
                <a:solidFill>
                  <a:srgbClr val="7030A0"/>
                </a:solidFill>
              </a:rPr>
              <a:t>You have 2 mins to discuss with the person next to you</a:t>
            </a:r>
          </a:p>
        </p:txBody>
      </p:sp>
      <p:pic>
        <p:nvPicPr>
          <p:cNvPr id="6" name="Picture 6" descr="A drawing of a face&#10;&#10;Description automatically generated">
            <a:extLst>
              <a:ext uri="{FF2B5EF4-FFF2-40B4-BE49-F238E27FC236}">
                <a16:creationId xmlns:a16="http://schemas.microsoft.com/office/drawing/2014/main" xmlns="" id="{5AC1CB53-C5C6-0E42-C600-C9E839D2B1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7625" y="5162550"/>
            <a:ext cx="14763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487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3422370-9582-9FF0-05B2-E13EBBF0E699}"/>
              </a:ext>
            </a:extLst>
          </p:cNvPr>
          <p:cNvSpPr/>
          <p:nvPr/>
        </p:nvSpPr>
        <p:spPr>
          <a:xfrm>
            <a:off x="2555776" y="0"/>
            <a:ext cx="5416128" cy="6669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B09326D-E360-2DF9-93DD-1EBEF46BB3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08104" y="0"/>
            <a:ext cx="2463800" cy="1844824"/>
          </a:xfrm>
          <a:prstGeom prst="rect">
            <a:avLst/>
          </a:prstGeom>
        </p:spPr>
      </p:pic>
      <p:pic>
        <p:nvPicPr>
          <p:cNvPr id="6" name="Picture 5">
            <a:extLst>
              <a:ext uri="{FF2B5EF4-FFF2-40B4-BE49-F238E27FC236}">
                <a16:creationId xmlns:a16="http://schemas.microsoft.com/office/drawing/2014/main" xmlns="" id="{D1CCEC18-6302-7789-0D72-CAAB263355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08104" y="1844824"/>
            <a:ext cx="2463800" cy="682476"/>
          </a:xfrm>
          <a:prstGeom prst="rect">
            <a:avLst/>
          </a:prstGeom>
        </p:spPr>
      </p:pic>
      <p:pic>
        <p:nvPicPr>
          <p:cNvPr id="16386" name="Picture 2" descr="doc, 24.5 KB">
            <a:extLst>
              <a:ext uri="{FF2B5EF4-FFF2-40B4-BE49-F238E27FC236}">
                <a16:creationId xmlns:a16="http://schemas.microsoft.com/office/drawing/2014/main" xmlns="" id="{5E70E501-2EB5-E403-6078-76124CB1DFD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15816" y="2708920"/>
            <a:ext cx="1944216" cy="36004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oc, 24.5 KB">
            <a:extLst>
              <a:ext uri="{FF2B5EF4-FFF2-40B4-BE49-F238E27FC236}">
                <a16:creationId xmlns:a16="http://schemas.microsoft.com/office/drawing/2014/main" xmlns="" id="{8706434B-C4A8-AB08-4C79-E9B105539BF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99792" y="3068960"/>
            <a:ext cx="4104456" cy="93610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doc, 24.5 KB">
            <a:extLst>
              <a:ext uri="{FF2B5EF4-FFF2-40B4-BE49-F238E27FC236}">
                <a16:creationId xmlns:a16="http://schemas.microsoft.com/office/drawing/2014/main" xmlns="" id="{C10C3E7D-1866-53CB-0C5F-36B1A6D6067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699792" y="4005064"/>
            <a:ext cx="4120108" cy="936104"/>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doc, 24.5 KB">
            <a:extLst>
              <a:ext uri="{FF2B5EF4-FFF2-40B4-BE49-F238E27FC236}">
                <a16:creationId xmlns:a16="http://schemas.microsoft.com/office/drawing/2014/main" xmlns="" id="{62833059-A018-18E1-A778-B196DC509E71}"/>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2088"/>
          <a:stretch/>
        </p:blipFill>
        <p:spPr bwMode="auto">
          <a:xfrm>
            <a:off x="2699792" y="4869160"/>
            <a:ext cx="3904084" cy="72008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doc, 24.5 KB">
            <a:extLst>
              <a:ext uri="{FF2B5EF4-FFF2-40B4-BE49-F238E27FC236}">
                <a16:creationId xmlns:a16="http://schemas.microsoft.com/office/drawing/2014/main" xmlns="" id="{B048A675-04C5-6FFE-FFFC-886FB087C987}"/>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131840" y="5589240"/>
            <a:ext cx="2016224" cy="432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8D57F40A-C2C3-9E57-8D7C-96E4047A3C8F}"/>
              </a:ext>
            </a:extLst>
          </p:cNvPr>
          <p:cNvSpPr txBox="1"/>
          <p:nvPr/>
        </p:nvSpPr>
        <p:spPr>
          <a:xfrm>
            <a:off x="611560" y="620688"/>
            <a:ext cx="3024336" cy="646331"/>
          </a:xfrm>
          <a:prstGeom prst="rect">
            <a:avLst/>
          </a:prstGeom>
          <a:solidFill>
            <a:schemeClr val="accent1"/>
          </a:solidFill>
        </p:spPr>
        <p:txBody>
          <a:bodyPr wrap="square" rtlCol="0">
            <a:spAutoFit/>
          </a:bodyPr>
          <a:lstStyle/>
          <a:p>
            <a:r>
              <a:rPr lang="en-US" dirty="0"/>
              <a:t>How to layout a formal letter</a:t>
            </a:r>
          </a:p>
        </p:txBody>
      </p:sp>
      <p:sp>
        <p:nvSpPr>
          <p:cNvPr id="4" name="TextBox 3">
            <a:extLst>
              <a:ext uri="{FF2B5EF4-FFF2-40B4-BE49-F238E27FC236}">
                <a16:creationId xmlns:a16="http://schemas.microsoft.com/office/drawing/2014/main" xmlns="" id="{2D193706-032D-DBDC-6918-174B9D3A2975}"/>
              </a:ext>
            </a:extLst>
          </p:cNvPr>
          <p:cNvSpPr txBox="1"/>
          <p:nvPr/>
        </p:nvSpPr>
        <p:spPr>
          <a:xfrm>
            <a:off x="298669" y="2065635"/>
            <a:ext cx="2304256" cy="923330"/>
          </a:xfrm>
          <a:prstGeom prst="rect">
            <a:avLst/>
          </a:prstGeom>
          <a:solidFill>
            <a:schemeClr val="accent1"/>
          </a:solidFill>
        </p:spPr>
        <p:txBody>
          <a:bodyPr wrap="square" rtlCol="0">
            <a:spAutoFit/>
          </a:bodyPr>
          <a:lstStyle/>
          <a:p>
            <a:r>
              <a:rPr lang="en-US" dirty="0"/>
              <a:t>What sort of ideas should each paragraph contain?</a:t>
            </a:r>
          </a:p>
        </p:txBody>
      </p:sp>
      <p:sp>
        <p:nvSpPr>
          <p:cNvPr id="7" name="TextBox 6">
            <a:extLst>
              <a:ext uri="{FF2B5EF4-FFF2-40B4-BE49-F238E27FC236}">
                <a16:creationId xmlns:a16="http://schemas.microsoft.com/office/drawing/2014/main" xmlns="" id="{D489AC02-C4BA-4BDB-A1B7-A480368FE382}"/>
              </a:ext>
            </a:extLst>
          </p:cNvPr>
          <p:cNvSpPr txBox="1"/>
          <p:nvPr/>
        </p:nvSpPr>
        <p:spPr>
          <a:xfrm>
            <a:off x="107504" y="4473116"/>
            <a:ext cx="2772308" cy="1200329"/>
          </a:xfrm>
          <a:prstGeom prst="rect">
            <a:avLst/>
          </a:prstGeom>
          <a:solidFill>
            <a:schemeClr val="accent1"/>
          </a:solidFill>
        </p:spPr>
        <p:txBody>
          <a:bodyPr wrap="square" rtlCol="0">
            <a:spAutoFit/>
          </a:bodyPr>
          <a:lstStyle/>
          <a:p>
            <a:r>
              <a:rPr lang="en-US" dirty="0"/>
              <a:t>Yours </a:t>
            </a:r>
            <a:r>
              <a:rPr lang="en-US" b="1" dirty="0"/>
              <a:t>sincerely</a:t>
            </a:r>
            <a:r>
              <a:rPr lang="en-US" dirty="0"/>
              <a:t> -if you know their name</a:t>
            </a:r>
          </a:p>
          <a:p>
            <a:r>
              <a:rPr lang="en-US" dirty="0"/>
              <a:t>Yours</a:t>
            </a:r>
            <a:r>
              <a:rPr lang="en-US" b="1" dirty="0"/>
              <a:t> faithfully </a:t>
            </a:r>
            <a:r>
              <a:rPr lang="en-US" dirty="0"/>
              <a:t>– if you don’t know their name</a:t>
            </a:r>
          </a:p>
        </p:txBody>
      </p:sp>
      <p:sp>
        <p:nvSpPr>
          <p:cNvPr id="8" name="TextBox 7">
            <a:extLst>
              <a:ext uri="{FF2B5EF4-FFF2-40B4-BE49-F238E27FC236}">
                <a16:creationId xmlns:a16="http://schemas.microsoft.com/office/drawing/2014/main" xmlns="" id="{6E690F89-E5A4-A85B-E1AE-FB377ADD8DEA}"/>
              </a:ext>
            </a:extLst>
          </p:cNvPr>
          <p:cNvSpPr txBox="1"/>
          <p:nvPr/>
        </p:nvSpPr>
        <p:spPr>
          <a:xfrm>
            <a:off x="5544107" y="2804517"/>
            <a:ext cx="3301223" cy="923330"/>
          </a:xfrm>
          <a:prstGeom prst="rect">
            <a:avLst/>
          </a:prstGeom>
          <a:solidFill>
            <a:schemeClr val="accent1"/>
          </a:solidFill>
        </p:spPr>
        <p:txBody>
          <a:bodyPr wrap="square" rtlCol="0">
            <a:spAutoFit/>
          </a:bodyPr>
          <a:lstStyle/>
          <a:p>
            <a:r>
              <a:rPr lang="en-GB" sz="1800" dirty="0">
                <a:effectLst/>
                <a:latin typeface="Arial" panose="020B0604020202020204" pitchFamily="34" charset="0"/>
                <a:ea typeface="Times New Roman" panose="02020603050405020304" pitchFamily="18" charset="0"/>
              </a:rPr>
              <a:t>Paragraph 1 Explain why you are writing the letter</a:t>
            </a:r>
            <a:endParaRPr lang="en-GB" sz="1800" dirty="0">
              <a:effectLst/>
              <a:latin typeface="Times New Roman" panose="02020603050405020304" pitchFamily="18" charset="0"/>
              <a:ea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xmlns="" id="{34D7156B-C065-2191-7612-A946AACC3124}"/>
              </a:ext>
            </a:extLst>
          </p:cNvPr>
          <p:cNvSpPr txBox="1"/>
          <p:nvPr/>
        </p:nvSpPr>
        <p:spPr>
          <a:xfrm>
            <a:off x="4572001" y="3992290"/>
            <a:ext cx="4140460" cy="646331"/>
          </a:xfrm>
          <a:prstGeom prst="rect">
            <a:avLst/>
          </a:prstGeom>
          <a:solidFill>
            <a:schemeClr val="accent1"/>
          </a:solidFill>
        </p:spPr>
        <p:txBody>
          <a:bodyPr wrap="square" rtlCol="0">
            <a:spAutoFit/>
          </a:bodyPr>
          <a:lstStyle/>
          <a:p>
            <a:r>
              <a:rPr lang="en-GB" sz="1800" dirty="0">
                <a:effectLst/>
                <a:latin typeface="Arial" panose="020B0604020202020204" pitchFamily="34" charset="0"/>
                <a:ea typeface="Times New Roman" panose="02020603050405020304" pitchFamily="18" charset="0"/>
              </a:rPr>
              <a:t>Add more detail. Add information about successful case studies here.</a:t>
            </a:r>
            <a:r>
              <a:rPr lang="en-GB" dirty="0">
                <a:effectLst/>
              </a:rPr>
              <a:t> </a:t>
            </a:r>
            <a:endParaRPr lang="en-US" dirty="0"/>
          </a:p>
        </p:txBody>
      </p:sp>
      <p:pic>
        <p:nvPicPr>
          <p:cNvPr id="12" name="Picture 6" descr="A drawing of a face&#10;&#10;Description automatically generated">
            <a:extLst>
              <a:ext uri="{FF2B5EF4-FFF2-40B4-BE49-F238E27FC236}">
                <a16:creationId xmlns:a16="http://schemas.microsoft.com/office/drawing/2014/main" xmlns="" id="{63DDBBF8-44A3-630C-09D9-AE310589F239}"/>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667625" y="5162550"/>
            <a:ext cx="14763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3C9BD3A4-7D17-70B2-4E93-6FCE95C1E9AE}"/>
              </a:ext>
            </a:extLst>
          </p:cNvPr>
          <p:cNvSpPr txBox="1"/>
          <p:nvPr/>
        </p:nvSpPr>
        <p:spPr>
          <a:xfrm>
            <a:off x="5281578" y="4999071"/>
            <a:ext cx="3586031" cy="665492"/>
          </a:xfrm>
          <a:prstGeom prst="rect">
            <a:avLst/>
          </a:prstGeom>
          <a:solidFill>
            <a:schemeClr val="accent1"/>
          </a:solidFill>
        </p:spPr>
        <p:txBody>
          <a:bodyPr wrap="square" rtlCol="0">
            <a:spAutoFit/>
          </a:bodyPr>
          <a:lstStyle/>
          <a:p>
            <a:r>
              <a:rPr lang="en-GB" sz="1800" dirty="0">
                <a:effectLst/>
                <a:latin typeface="Arial" panose="020B0604020202020204" pitchFamily="34" charset="0"/>
                <a:ea typeface="Times New Roman" panose="02020603050405020304" pitchFamily="18" charset="0"/>
              </a:rPr>
              <a:t>Summarise your main points for writing the letter </a:t>
            </a:r>
            <a:endParaRPr lang="en-US" dirty="0"/>
          </a:p>
        </p:txBody>
      </p:sp>
    </p:spTree>
    <p:extLst>
      <p:ext uri="{BB962C8B-B14F-4D97-AF65-F5344CB8AC3E}">
        <p14:creationId xmlns:p14="http://schemas.microsoft.com/office/powerpoint/2010/main" val="14206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 calcmode="lin" valueType="num">
                                      <p:cBhvr additive="base">
                                        <p:cTn id="19" dur="500" fill="hold"/>
                                        <p:tgtEl>
                                          <p:spTgt spid="16386"/>
                                        </p:tgtEl>
                                        <p:attrNameLst>
                                          <p:attrName>ppt_x</p:attrName>
                                        </p:attrNameLst>
                                      </p:cBhvr>
                                      <p:tavLst>
                                        <p:tav tm="0">
                                          <p:val>
                                            <p:strVal val="#ppt_x"/>
                                          </p:val>
                                        </p:tav>
                                        <p:tav tm="100000">
                                          <p:val>
                                            <p:strVal val="#ppt_x"/>
                                          </p:val>
                                        </p:tav>
                                      </p:tavLst>
                                    </p:anim>
                                    <p:anim calcmode="lin" valueType="num">
                                      <p:cBhvr additive="base">
                                        <p:cTn id="20"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8"/>
                                        </p:tgtEl>
                                        <p:attrNameLst>
                                          <p:attrName>style.visibility</p:attrName>
                                        </p:attrNameLst>
                                      </p:cBhvr>
                                      <p:to>
                                        <p:strVal val="visible"/>
                                      </p:to>
                                    </p:set>
                                    <p:anim calcmode="lin" valueType="num">
                                      <p:cBhvr additive="base">
                                        <p:cTn id="25" dur="500" fill="hold"/>
                                        <p:tgtEl>
                                          <p:spTgt spid="16388"/>
                                        </p:tgtEl>
                                        <p:attrNameLst>
                                          <p:attrName>ppt_x</p:attrName>
                                        </p:attrNameLst>
                                      </p:cBhvr>
                                      <p:tavLst>
                                        <p:tav tm="0">
                                          <p:val>
                                            <p:strVal val="#ppt_x"/>
                                          </p:val>
                                        </p:tav>
                                        <p:tav tm="100000">
                                          <p:val>
                                            <p:strVal val="#ppt_x"/>
                                          </p:val>
                                        </p:tav>
                                      </p:tavLst>
                                    </p:anim>
                                    <p:anim calcmode="lin" valueType="num">
                                      <p:cBhvr additive="base">
                                        <p:cTn id="26"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90"/>
                                        </p:tgtEl>
                                        <p:attrNameLst>
                                          <p:attrName>style.visibility</p:attrName>
                                        </p:attrNameLst>
                                      </p:cBhvr>
                                      <p:to>
                                        <p:strVal val="visible"/>
                                      </p:to>
                                    </p:set>
                                    <p:anim calcmode="lin" valueType="num">
                                      <p:cBhvr additive="base">
                                        <p:cTn id="31" dur="500" fill="hold"/>
                                        <p:tgtEl>
                                          <p:spTgt spid="16390"/>
                                        </p:tgtEl>
                                        <p:attrNameLst>
                                          <p:attrName>ppt_x</p:attrName>
                                        </p:attrNameLst>
                                      </p:cBhvr>
                                      <p:tavLst>
                                        <p:tav tm="0">
                                          <p:val>
                                            <p:strVal val="#ppt_x"/>
                                          </p:val>
                                        </p:tav>
                                        <p:tav tm="100000">
                                          <p:val>
                                            <p:strVal val="#ppt_x"/>
                                          </p:val>
                                        </p:tav>
                                      </p:tavLst>
                                    </p:anim>
                                    <p:anim calcmode="lin" valueType="num">
                                      <p:cBhvr additive="base">
                                        <p:cTn id="32"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6392"/>
                                        </p:tgtEl>
                                        <p:attrNameLst>
                                          <p:attrName>style.visibility</p:attrName>
                                        </p:attrNameLst>
                                      </p:cBhvr>
                                      <p:to>
                                        <p:strVal val="visible"/>
                                      </p:to>
                                    </p:set>
                                    <p:anim calcmode="lin" valueType="num">
                                      <p:cBhvr additive="base">
                                        <p:cTn id="37" dur="500"/>
                                        <p:tgtEl>
                                          <p:spTgt spid="16392"/>
                                        </p:tgtEl>
                                        <p:attrNameLst>
                                          <p:attrName>ppt_y</p:attrName>
                                        </p:attrNameLst>
                                      </p:cBhvr>
                                      <p:tavLst>
                                        <p:tav tm="0">
                                          <p:val>
                                            <p:strVal val="#ppt_y+#ppt_h*1.125000"/>
                                          </p:val>
                                        </p:tav>
                                        <p:tav tm="100000">
                                          <p:val>
                                            <p:strVal val="#ppt_y"/>
                                          </p:val>
                                        </p:tav>
                                      </p:tavLst>
                                    </p:anim>
                                    <p:animEffect transition="in" filter="wipe(up)">
                                      <p:cBhvr>
                                        <p:cTn id="38" dur="500"/>
                                        <p:tgtEl>
                                          <p:spTgt spid="1639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394"/>
                                        </p:tgtEl>
                                        <p:attrNameLst>
                                          <p:attrName>style.visibility</p:attrName>
                                        </p:attrNameLst>
                                      </p:cBhvr>
                                      <p:to>
                                        <p:strVal val="visible"/>
                                      </p:to>
                                    </p:set>
                                    <p:anim calcmode="lin" valueType="num">
                                      <p:cBhvr additive="base">
                                        <p:cTn id="43" dur="500"/>
                                        <p:tgtEl>
                                          <p:spTgt spid="16394"/>
                                        </p:tgtEl>
                                        <p:attrNameLst>
                                          <p:attrName>ppt_y</p:attrName>
                                        </p:attrNameLst>
                                      </p:cBhvr>
                                      <p:tavLst>
                                        <p:tav tm="0">
                                          <p:val>
                                            <p:strVal val="#ppt_y+#ppt_h*1.125000"/>
                                          </p:val>
                                        </p:tav>
                                        <p:tav tm="100000">
                                          <p:val>
                                            <p:strVal val="#ppt_y"/>
                                          </p:val>
                                        </p:tav>
                                      </p:tavLst>
                                    </p:anim>
                                    <p:animEffect transition="in" filter="wipe(up)">
                                      <p:cBhvr>
                                        <p:cTn id="44" dur="500"/>
                                        <p:tgtEl>
                                          <p:spTgt spid="1639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p:tgtEl>
                                          <p:spTgt spid="4"/>
                                        </p:tgtEl>
                                        <p:attrNameLst>
                                          <p:attrName>ppt_y</p:attrName>
                                        </p:attrNameLst>
                                      </p:cBhvr>
                                      <p:tavLst>
                                        <p:tav tm="0">
                                          <p:val>
                                            <p:strVal val="#ppt_y+#ppt_h*1.125000"/>
                                          </p:val>
                                        </p:tav>
                                        <p:tav tm="100000">
                                          <p:val>
                                            <p:strVal val="#ppt_y"/>
                                          </p:val>
                                        </p:tav>
                                      </p:tavLst>
                                    </p:anim>
                                    <p:animEffect transition="in" filter="wipe(up)">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E1C6B97-1ED7-9EDC-0EBD-67FC266E27D4}"/>
              </a:ext>
            </a:extLst>
          </p:cNvPr>
          <p:cNvSpPr>
            <a:spLocks noGrp="1"/>
          </p:cNvSpPr>
          <p:nvPr>
            <p:ph idx="1"/>
          </p:nvPr>
        </p:nvSpPr>
        <p:spPr>
          <a:xfrm>
            <a:off x="457200" y="2143397"/>
            <a:ext cx="8229600" cy="4525963"/>
          </a:xfrm>
        </p:spPr>
        <p:txBody>
          <a:bodyPr/>
          <a:lstStyle/>
          <a:p>
            <a:pPr marL="0" indent="0">
              <a:buNone/>
              <a:defRPr/>
            </a:pPr>
            <a:r>
              <a:rPr lang="en-US" sz="3200" dirty="0">
                <a:latin typeface="Calibri" panose="020F0502020204030204" pitchFamily="34" charset="0"/>
                <a:cs typeface="Calibri" panose="020F0502020204030204" pitchFamily="34" charset="0"/>
              </a:rPr>
              <a:t>Your letter must cover the following:</a:t>
            </a:r>
          </a:p>
          <a:p>
            <a:pPr marL="285750" indent="-285750">
              <a:buFont typeface="Arial" panose="020B0604020202020204" pitchFamily="34" charset="0"/>
              <a:buChar char="•"/>
              <a:defRPr/>
            </a:pPr>
            <a:r>
              <a:rPr lang="en-US" dirty="0">
                <a:latin typeface="Calibri" panose="020F0502020204030204" pitchFamily="34" charset="0"/>
                <a:cs typeface="Calibri" panose="020F0502020204030204" pitchFamily="34" charset="0"/>
              </a:rPr>
              <a:t>What permaculture is</a:t>
            </a:r>
          </a:p>
          <a:p>
            <a:pPr marL="285750" indent="-285750">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How and why </a:t>
            </a:r>
            <a:r>
              <a:rPr lang="en-US" sz="3200" dirty="0" smtClean="0">
                <a:latin typeface="Calibri" panose="020F0502020204030204" pitchFamily="34" charset="0"/>
                <a:cs typeface="Calibri" panose="020F0502020204030204" pitchFamily="34" charset="0"/>
              </a:rPr>
              <a:t>S.A.L.V.E. </a:t>
            </a:r>
            <a:r>
              <a:rPr lang="en-US" sz="3200" dirty="0">
                <a:latin typeface="Calibri" panose="020F0502020204030204" pitchFamily="34" charset="0"/>
                <a:cs typeface="Calibri" panose="020F0502020204030204" pitchFamily="34" charset="0"/>
              </a:rPr>
              <a:t>uses permaculture to help street-connected children</a:t>
            </a:r>
          </a:p>
          <a:p>
            <a:pPr marL="285750" indent="-285750">
              <a:buFont typeface="Arial" panose="020B0604020202020204" pitchFamily="34" charset="0"/>
              <a:buChar char="•"/>
              <a:defRPr/>
            </a:pPr>
            <a:r>
              <a:rPr lang="en-US" sz="3200" dirty="0">
                <a:latin typeface="Calibri" panose="020F0502020204030204" pitchFamily="34" charset="0"/>
                <a:cs typeface="Calibri" panose="020F0502020204030204" pitchFamily="34" charset="0"/>
              </a:rPr>
              <a:t> Why permaculture should be encouraged by the UN</a:t>
            </a:r>
          </a:p>
          <a:p>
            <a:pPr marL="285750" indent="-285750">
              <a:buFont typeface="Arial" panose="020B0604020202020204" pitchFamily="34" charset="0"/>
              <a:buChar char="•"/>
              <a:defRPr/>
            </a:pPr>
            <a:r>
              <a:rPr lang="en-US" sz="3200" b="1" dirty="0">
                <a:latin typeface="Calibri" panose="020F0502020204030204" pitchFamily="34" charset="0"/>
                <a:cs typeface="Calibri" panose="020F0502020204030204" pitchFamily="34" charset="0"/>
              </a:rPr>
              <a:t>The letter should be 1 A4 sheet long</a:t>
            </a:r>
          </a:p>
          <a:p>
            <a:endParaRPr lang="en-US" dirty="0"/>
          </a:p>
        </p:txBody>
      </p:sp>
      <p:sp>
        <p:nvSpPr>
          <p:cNvPr id="6" name="TextBox 5">
            <a:extLst>
              <a:ext uri="{FF2B5EF4-FFF2-40B4-BE49-F238E27FC236}">
                <a16:creationId xmlns:a16="http://schemas.microsoft.com/office/drawing/2014/main" xmlns="" id="{C20C8605-0558-7A5A-86BF-E8D33DBB790B}"/>
              </a:ext>
            </a:extLst>
          </p:cNvPr>
          <p:cNvSpPr txBox="1"/>
          <p:nvPr/>
        </p:nvSpPr>
        <p:spPr>
          <a:xfrm>
            <a:off x="4606888" y="188640"/>
            <a:ext cx="4248473" cy="1631216"/>
          </a:xfrm>
          <a:prstGeom prst="rect">
            <a:avLst/>
          </a:prstGeom>
          <a:solidFill>
            <a:srgbClr val="7030A0"/>
          </a:solidFill>
        </p:spPr>
        <p:txBody>
          <a:bodyPr wrap="square" rtlCol="0">
            <a:spAutoFit/>
          </a:bodyPr>
          <a:lstStyle/>
          <a:p>
            <a:r>
              <a:rPr lang="en-US" sz="2000" dirty="0"/>
              <a:t>Now discuss with the person next to you what main points you want to include in your letter to the United Nations.  Be ready to feed back 3 points each. You have 5mins</a:t>
            </a:r>
          </a:p>
        </p:txBody>
      </p:sp>
      <p:pic>
        <p:nvPicPr>
          <p:cNvPr id="7" name="Picture 6" descr="A drawing of a face&#10;&#10;Description automatically generated">
            <a:extLst>
              <a:ext uri="{FF2B5EF4-FFF2-40B4-BE49-F238E27FC236}">
                <a16:creationId xmlns:a16="http://schemas.microsoft.com/office/drawing/2014/main" xmlns="" id="{B2B640F2-32F8-6D2F-C2D7-6029452ECF7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62550"/>
            <a:ext cx="14763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4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726A92E-9AF1-3613-4E5B-EBAEDFF69669}"/>
              </a:ext>
            </a:extLst>
          </p:cNvPr>
          <p:cNvSpPr>
            <a:spLocks noGrp="1"/>
          </p:cNvSpPr>
          <p:nvPr>
            <p:ph idx="1"/>
          </p:nvPr>
        </p:nvSpPr>
        <p:spPr>
          <a:xfrm>
            <a:off x="457200" y="548680"/>
            <a:ext cx="8229600" cy="4525963"/>
          </a:xfrm>
        </p:spPr>
        <p:txBody>
          <a:bodyPr/>
          <a:lstStyle/>
          <a:p>
            <a:pPr marL="0" indent="0">
              <a:buNone/>
            </a:pPr>
            <a:r>
              <a:rPr lang="en-US" dirty="0"/>
              <a:t>Use the letter template to plan out your letter</a:t>
            </a:r>
          </a:p>
        </p:txBody>
      </p:sp>
      <p:pic>
        <p:nvPicPr>
          <p:cNvPr id="7" name="Picture 6" descr="Table&#10;&#10;Description automatically generated">
            <a:extLst>
              <a:ext uri="{FF2B5EF4-FFF2-40B4-BE49-F238E27FC236}">
                <a16:creationId xmlns:a16="http://schemas.microsoft.com/office/drawing/2014/main" xmlns="" id="{EDFD1BD6-7A9E-0C6A-0900-ED3E2B9B0C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2258" y="1177180"/>
            <a:ext cx="3636682" cy="5157192"/>
          </a:xfrm>
          <a:prstGeom prst="rect">
            <a:avLst/>
          </a:prstGeom>
        </p:spPr>
      </p:pic>
      <p:sp>
        <p:nvSpPr>
          <p:cNvPr id="9" name="TextBox 8">
            <a:extLst>
              <a:ext uri="{FF2B5EF4-FFF2-40B4-BE49-F238E27FC236}">
                <a16:creationId xmlns:a16="http://schemas.microsoft.com/office/drawing/2014/main" xmlns="" id="{475BA31F-3CCA-026D-FD70-9950AB1A202E}"/>
              </a:ext>
            </a:extLst>
          </p:cNvPr>
          <p:cNvSpPr txBox="1"/>
          <p:nvPr/>
        </p:nvSpPr>
        <p:spPr>
          <a:xfrm>
            <a:off x="755576" y="2136527"/>
            <a:ext cx="3636682" cy="2246769"/>
          </a:xfrm>
          <a:prstGeom prst="rect">
            <a:avLst/>
          </a:prstGeom>
          <a:noFill/>
        </p:spPr>
        <p:txBody>
          <a:bodyPr wrap="square">
            <a:spAutoFit/>
          </a:bodyPr>
          <a:lstStyle/>
          <a:p>
            <a:pPr>
              <a:spcBef>
                <a:spcPct val="0"/>
              </a:spcBef>
              <a:buFontTx/>
              <a:buNone/>
            </a:pPr>
            <a:r>
              <a:rPr lang="en-US" altLang="en-US" sz="2000" dirty="0">
                <a:solidFill>
                  <a:srgbClr val="7030A0"/>
                </a:solidFill>
                <a:latin typeface="Calibri" panose="020F0502020204030204" pitchFamily="34" charset="0"/>
                <a:cs typeface="Calibri" panose="020F0502020204030204" pitchFamily="34" charset="0"/>
              </a:rPr>
              <a:t>Complete the planning sheet – you will use this to complete your letter for homework</a:t>
            </a:r>
          </a:p>
          <a:p>
            <a:pPr>
              <a:spcBef>
                <a:spcPct val="0"/>
              </a:spcBef>
              <a:buFontTx/>
              <a:buNone/>
            </a:pPr>
            <a:endParaRPr lang="en-US" altLang="en-US" sz="2000" dirty="0">
              <a:solidFill>
                <a:srgbClr val="7030A0"/>
              </a:solidFill>
              <a:latin typeface="Calibri" panose="020F0502020204030204" pitchFamily="34" charset="0"/>
              <a:cs typeface="Calibri" panose="020F0502020204030204" pitchFamily="34" charset="0"/>
            </a:endParaRPr>
          </a:p>
          <a:p>
            <a:pPr>
              <a:spcBef>
                <a:spcPct val="0"/>
              </a:spcBef>
              <a:buFontTx/>
              <a:buNone/>
            </a:pPr>
            <a:r>
              <a:rPr lang="en-US" altLang="en-US" sz="2000" dirty="0">
                <a:solidFill>
                  <a:srgbClr val="7030A0"/>
                </a:solidFill>
                <a:latin typeface="Calibri" panose="020F0502020204030204" pitchFamily="34" charset="0"/>
                <a:cs typeface="Calibri" panose="020F0502020204030204" pitchFamily="34" charset="0"/>
              </a:rPr>
              <a:t>It is likely that the Prime Minister Liz Truss will attend Cop 27 so address your letter to her.</a:t>
            </a:r>
          </a:p>
        </p:txBody>
      </p:sp>
      <p:pic>
        <p:nvPicPr>
          <p:cNvPr id="10" name="Picture 6" descr="A drawing of a face&#10;&#10;Description automatically generated">
            <a:extLst>
              <a:ext uri="{FF2B5EF4-FFF2-40B4-BE49-F238E27FC236}">
                <a16:creationId xmlns:a16="http://schemas.microsoft.com/office/drawing/2014/main" xmlns="" id="{DB46A8D4-0BB7-A46A-2963-3C9A5679D7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7625" y="5162550"/>
            <a:ext cx="14763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66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1B11C-D5E4-C03E-F0CD-CCE55C3746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93BD951-0283-5B5F-3D52-BB15AF36B4C4}"/>
              </a:ext>
            </a:extLst>
          </p:cNvPr>
          <p:cNvSpPr>
            <a:spLocks noGrp="1"/>
          </p:cNvSpPr>
          <p:nvPr>
            <p:ph idx="1"/>
          </p:nvPr>
        </p:nvSpPr>
        <p:spPr/>
        <p:txBody>
          <a:bodyPr/>
          <a:lstStyle/>
          <a:p>
            <a:endParaRPr lang="en-US"/>
          </a:p>
        </p:txBody>
      </p:sp>
      <p:pic>
        <p:nvPicPr>
          <p:cNvPr id="1026" name="Picture 2" descr="Free photos of Corn field">
            <a:extLst>
              <a:ext uri="{FF2B5EF4-FFF2-40B4-BE49-F238E27FC236}">
                <a16:creationId xmlns:a16="http://schemas.microsoft.com/office/drawing/2014/main" xmlns="" id="{D87E4AE8-60A7-F511-655E-5C19061566F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1D82B326-6B43-FDD9-B357-F4CE08F75ED8}"/>
              </a:ext>
            </a:extLst>
          </p:cNvPr>
          <p:cNvSpPr txBox="1"/>
          <p:nvPr/>
        </p:nvSpPr>
        <p:spPr>
          <a:xfrm>
            <a:off x="1759892" y="1457738"/>
            <a:ext cx="383469" cy="584775"/>
          </a:xfrm>
          <a:prstGeom prst="rect">
            <a:avLst/>
          </a:prstGeom>
          <a:solidFill>
            <a:srgbClr val="78BC53"/>
          </a:solidFill>
        </p:spPr>
        <p:txBody>
          <a:bodyPr wrap="square" rtlCol="0">
            <a:spAutoFit/>
          </a:bodyPr>
          <a:lstStyle/>
          <a:p>
            <a:r>
              <a:rPr lang="en-US" sz="3200" dirty="0"/>
              <a:t>2</a:t>
            </a:r>
          </a:p>
        </p:txBody>
      </p:sp>
      <p:pic>
        <p:nvPicPr>
          <p:cNvPr id="4" name="Picture 6" descr="A drawing of a face&#10;&#10;Description automatically generated">
            <a:extLst>
              <a:ext uri="{FF2B5EF4-FFF2-40B4-BE49-F238E27FC236}">
                <a16:creationId xmlns:a16="http://schemas.microsoft.com/office/drawing/2014/main" xmlns="" id="{8868B105-72CC-81DD-5564-A2FBBCC06D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750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xmlns="" id="{19B98564-5C61-D457-80D3-958A28651C2A}"/>
              </a:ext>
            </a:extLst>
          </p:cNvPr>
          <p:cNvSpPr>
            <a:spLocks noGrp="1" noChangeArrowheads="1"/>
          </p:cNvSpPr>
          <p:nvPr>
            <p:ph type="title"/>
          </p:nvPr>
        </p:nvSpPr>
        <p:spPr/>
        <p:txBody>
          <a:bodyPr/>
          <a:lstStyle/>
          <a:p>
            <a:r>
              <a:rPr lang="en-US" altLang="en-US">
                <a:latin typeface="Calibri" panose="020F0502020204030204" pitchFamily="34" charset="0"/>
                <a:cs typeface="Calibri" panose="020F0502020204030204" pitchFamily="34" charset="0"/>
              </a:rPr>
              <a:t>Homework</a:t>
            </a:r>
          </a:p>
        </p:txBody>
      </p:sp>
      <p:sp>
        <p:nvSpPr>
          <p:cNvPr id="3" name="Content Placeholder 2">
            <a:extLst>
              <a:ext uri="{FF2B5EF4-FFF2-40B4-BE49-F238E27FC236}">
                <a16:creationId xmlns:a16="http://schemas.microsoft.com/office/drawing/2014/main" xmlns="" id="{C412FE7C-D97D-5CE3-B8FE-958E691C8361}"/>
              </a:ext>
            </a:extLst>
          </p:cNvPr>
          <p:cNvSpPr>
            <a:spLocks noGrp="1"/>
          </p:cNvSpPr>
          <p:nvPr>
            <p:ph idx="1"/>
          </p:nvPr>
        </p:nvSpPr>
        <p:spPr>
          <a:xfrm>
            <a:off x="457200" y="1165225"/>
            <a:ext cx="8229600" cy="4525963"/>
          </a:xfrm>
        </p:spPr>
        <p:txBody>
          <a:bodyPr/>
          <a:lstStyle/>
          <a:p>
            <a:pPr marL="0" indent="0">
              <a:buFontTx/>
              <a:buNone/>
              <a:defRPr/>
            </a:pPr>
            <a:r>
              <a:rPr lang="en-US" sz="2800" dirty="0">
                <a:solidFill>
                  <a:srgbClr val="7030A0"/>
                </a:solidFill>
                <a:latin typeface="Calibri" panose="020F0502020204030204" pitchFamily="34" charset="0"/>
                <a:cs typeface="Calibri" panose="020F0502020204030204" pitchFamily="34" charset="0"/>
              </a:rPr>
              <a:t>Write out your letter</a:t>
            </a:r>
            <a:r>
              <a:rPr lang="en-US" sz="2800" dirty="0">
                <a:latin typeface="Calibri" panose="020F0502020204030204" pitchFamily="34" charset="0"/>
                <a:cs typeface="Calibri" panose="020F0502020204030204" pitchFamily="34" charset="0"/>
              </a:rPr>
              <a:t> in full on a new sheet of paper ready for next lesson.  </a:t>
            </a:r>
          </a:p>
          <a:p>
            <a:pPr marL="0" indent="0">
              <a:buFontTx/>
              <a:buNone/>
              <a:defRPr/>
            </a:pPr>
            <a:endParaRPr lang="en-US" sz="2800" dirty="0">
              <a:latin typeface="Calibri" panose="020F0502020204030204" pitchFamily="34" charset="0"/>
              <a:cs typeface="Calibri" panose="020F0502020204030204" pitchFamily="34" charset="0"/>
            </a:endParaRPr>
          </a:p>
          <a:p>
            <a:pPr marL="0" indent="0">
              <a:buFontTx/>
              <a:buNone/>
              <a:defRPr/>
            </a:pPr>
            <a:r>
              <a:rPr lang="en-US" sz="2800" dirty="0">
                <a:latin typeface="Calibri" panose="020F0502020204030204" pitchFamily="34" charset="0"/>
                <a:cs typeface="Calibri" panose="020F0502020204030204" pitchFamily="34" charset="0"/>
              </a:rPr>
              <a:t>You can use the </a:t>
            </a:r>
            <a:r>
              <a:rPr lang="en-US" sz="2800" dirty="0">
                <a:solidFill>
                  <a:srgbClr val="7030A0"/>
                </a:solidFill>
                <a:latin typeface="Calibri" panose="020F0502020204030204" pitchFamily="34" charset="0"/>
                <a:cs typeface="Calibri" panose="020F0502020204030204" pitchFamily="34" charset="0"/>
              </a:rPr>
              <a:t>S.A.L.V.E </a:t>
            </a:r>
            <a:r>
              <a:rPr lang="en-US" sz="2800" dirty="0" smtClean="0">
                <a:solidFill>
                  <a:srgbClr val="7030A0"/>
                </a:solidFill>
                <a:latin typeface="Calibri" panose="020F0502020204030204" pitchFamily="34" charset="0"/>
                <a:cs typeface="Calibri" panose="020F0502020204030204" pitchFamily="34" charset="0"/>
              </a:rPr>
              <a:t>website/COP28 </a:t>
            </a:r>
            <a:r>
              <a:rPr lang="en-US" sz="2800" dirty="0">
                <a:solidFill>
                  <a:srgbClr val="7030A0"/>
                </a:solidFill>
                <a:latin typeface="Calibri" panose="020F0502020204030204" pitchFamily="34" charset="0"/>
                <a:cs typeface="Calibri" panose="020F0502020204030204" pitchFamily="34" charset="0"/>
              </a:rPr>
              <a:t>website </a:t>
            </a:r>
            <a:r>
              <a:rPr lang="en-US" sz="2800" dirty="0">
                <a:latin typeface="Calibri" panose="020F0502020204030204" pitchFamily="34" charset="0"/>
                <a:cs typeface="Calibri" panose="020F0502020204030204" pitchFamily="34" charset="0"/>
              </a:rPr>
              <a:t>to help you and any other </a:t>
            </a:r>
            <a:r>
              <a:rPr lang="en-US" sz="2800" dirty="0">
                <a:solidFill>
                  <a:srgbClr val="7030A0"/>
                </a:solidFill>
                <a:latin typeface="Calibri" panose="020F0502020204030204" pitchFamily="34" charset="0"/>
                <a:cs typeface="Calibri" panose="020F0502020204030204" pitchFamily="34" charset="0"/>
              </a:rPr>
              <a:t>reliable resources </a:t>
            </a:r>
            <a:r>
              <a:rPr lang="en-US" sz="2800" dirty="0">
                <a:latin typeface="Calibri" panose="020F0502020204030204" pitchFamily="34" charset="0"/>
                <a:cs typeface="Calibri" panose="020F0502020204030204" pitchFamily="34" charset="0"/>
              </a:rPr>
              <a:t>you can find.</a:t>
            </a:r>
          </a:p>
          <a:p>
            <a:pPr marL="0" indent="0">
              <a:buFontTx/>
              <a:buNone/>
              <a:defRPr/>
            </a:pPr>
            <a:endParaRPr lang="en-US" sz="2800" dirty="0">
              <a:latin typeface="Calibri" panose="020F0502020204030204" pitchFamily="34" charset="0"/>
              <a:cs typeface="Calibri" panose="020F0502020204030204" pitchFamily="34" charset="0"/>
            </a:endParaRPr>
          </a:p>
          <a:p>
            <a:pPr marL="0" indent="0">
              <a:buFontTx/>
              <a:buNone/>
              <a:defRPr/>
            </a:pPr>
            <a:r>
              <a:rPr lang="en-US" sz="2800" dirty="0">
                <a:latin typeface="Calibri" panose="020F0502020204030204" pitchFamily="34" charset="0"/>
                <a:cs typeface="Calibri" panose="020F0502020204030204" pitchFamily="34" charset="0"/>
              </a:rPr>
              <a:t>Both webpage addresses can be found on your </a:t>
            </a:r>
            <a:r>
              <a:rPr lang="en-US" sz="2800" dirty="0">
                <a:solidFill>
                  <a:srgbClr val="7030A0"/>
                </a:solidFill>
                <a:latin typeface="Calibri" panose="020F0502020204030204" pitchFamily="34" charset="0"/>
                <a:cs typeface="Calibri" panose="020F0502020204030204" pitchFamily="34" charset="0"/>
              </a:rPr>
              <a:t>planning sheet</a:t>
            </a:r>
            <a:r>
              <a:rPr lang="en-US" sz="2800" dirty="0">
                <a:latin typeface="Calibri" panose="020F0502020204030204" pitchFamily="34" charset="0"/>
                <a:cs typeface="Calibri" panose="020F0502020204030204" pitchFamily="34" charset="0"/>
              </a:rPr>
              <a:t>.  TAKE THIS HOME WITH YOU TO HELP YOU STRUCTURE YOUR LETTER.</a:t>
            </a:r>
          </a:p>
          <a:p>
            <a:pPr marL="0" indent="0">
              <a:buFontTx/>
              <a:buNone/>
              <a:defRPr/>
            </a:pPr>
            <a:endParaRPr lang="en-US" sz="2800" dirty="0">
              <a:latin typeface="Calibri" panose="020F0502020204030204" pitchFamily="34" charset="0"/>
              <a:cs typeface="Calibri" panose="020F0502020204030204" pitchFamily="34" charset="0"/>
            </a:endParaRPr>
          </a:p>
          <a:p>
            <a:pPr marL="0" indent="0">
              <a:buFontTx/>
              <a:buNone/>
              <a:defRPr/>
            </a:pPr>
            <a:r>
              <a:rPr lang="en-US" sz="2800" dirty="0">
                <a:latin typeface="Calibri" panose="020F0502020204030204" pitchFamily="34" charset="0"/>
                <a:cs typeface="Calibri" panose="020F0502020204030204" pitchFamily="34" charset="0"/>
              </a:rPr>
              <a:t>We will be sending our letters next lesson!</a:t>
            </a:r>
          </a:p>
          <a:p>
            <a:pPr marL="0" indent="0">
              <a:buFontTx/>
              <a:buNone/>
              <a:defRPr/>
            </a:pPr>
            <a:endParaRPr lang="en-US" sz="2800" dirty="0">
              <a:latin typeface="Calibri" panose="020F0502020204030204" pitchFamily="34" charset="0"/>
              <a:cs typeface="Calibri" panose="020F0502020204030204" pitchFamily="34" charset="0"/>
            </a:endParaRPr>
          </a:p>
          <a:p>
            <a:pPr marL="0" indent="0">
              <a:buNone/>
              <a:defRPr/>
            </a:pPr>
            <a:endParaRPr lang="en-US" dirty="0">
              <a:latin typeface="Calibri" panose="020F0502020204030204" pitchFamily="34" charset="0"/>
              <a:cs typeface="Calibri" panose="020F0502020204030204" pitchFamily="34" charset="0"/>
            </a:endParaRPr>
          </a:p>
        </p:txBody>
      </p:sp>
      <p:pic>
        <p:nvPicPr>
          <p:cNvPr id="58371" name="Picture 6" descr="A drawing of a face&#10;&#10;Description automatically generated">
            <a:extLst>
              <a:ext uri="{FF2B5EF4-FFF2-40B4-BE49-F238E27FC236}">
                <a16:creationId xmlns:a16="http://schemas.microsoft.com/office/drawing/2014/main" xmlns="" id="{78D60806-393F-C691-8286-0E5515B39B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7625" y="5157788"/>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28032-DD86-ED1E-DDCB-41DF1287AC02}"/>
              </a:ext>
            </a:extLst>
          </p:cNvPr>
          <p:cNvSpPr>
            <a:spLocks noGrp="1"/>
          </p:cNvSpPr>
          <p:nvPr>
            <p:ph type="title"/>
          </p:nvPr>
        </p:nvSpPr>
        <p:spPr/>
        <p:txBody>
          <a:bodyPr/>
          <a:lstStyle/>
          <a:p>
            <a:endParaRPr lang="en-GB"/>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xmlns="" id="{516389BB-1D97-C974-891F-9AD1AC43653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3404876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xmlns="" id="{71E05087-8C27-8CEC-4D64-B5D1963D1AA5}"/>
              </a:ext>
            </a:extLst>
          </p:cNvPr>
          <p:cNvSpPr>
            <a:spLocks noGrp="1" noChangeArrowheads="1"/>
          </p:cNvSpPr>
          <p:nvPr>
            <p:ph type="title"/>
          </p:nvPr>
        </p:nvSpPr>
        <p:spPr/>
        <p:txBody>
          <a:bodyPr/>
          <a:lstStyle/>
          <a:p>
            <a:pPr eaLnBrk="1" hangingPunct="1"/>
            <a:endParaRPr lang="en-US" altLang="en-US"/>
          </a:p>
        </p:txBody>
      </p:sp>
      <p:pic>
        <p:nvPicPr>
          <p:cNvPr id="59394" name="Picture 8" descr="SALVE International Logo">
            <a:hlinkClick r:id="rId3"/>
            <a:extLst>
              <a:ext uri="{FF2B5EF4-FFF2-40B4-BE49-F238E27FC236}">
                <a16:creationId xmlns:a16="http://schemas.microsoft.com/office/drawing/2014/main" xmlns="" id="{CB2089E8-521F-CC5D-D86A-962E71506647}"/>
              </a:ext>
            </a:extLst>
          </p:cNvPr>
          <p:cNvPicPr>
            <a:picLocks noGrp="1" noChangeAspect="1" noChangeArrowheads="1"/>
          </p:cNvPicPr>
          <p:nvPr>
            <p:ph type="body" idx="1"/>
          </p:nvPr>
        </p:nvPicPr>
        <p:blipFill>
          <a:blip r:embed="rId4">
            <a:extLst>
              <a:ext uri="{28A0092B-C50C-407E-A947-70E740481C1C}">
                <a14:useLocalDpi xmlns:a14="http://schemas.microsoft.com/office/drawing/2010/main"/>
              </a:ext>
            </a:extLst>
          </a:blip>
          <a:srcRect/>
          <a:stretch>
            <a:fillRect/>
          </a:stretch>
        </p:blipFill>
        <p:spPr>
          <a:xfrm>
            <a:off x="2411413" y="620713"/>
            <a:ext cx="4414837" cy="5256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EE2CE-037A-38BE-0FA1-1E1EF8F18B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B7DA31F-8F00-B323-B4E5-67233B53F1C2}"/>
              </a:ext>
            </a:extLst>
          </p:cNvPr>
          <p:cNvSpPr>
            <a:spLocks noGrp="1"/>
          </p:cNvSpPr>
          <p:nvPr>
            <p:ph idx="1"/>
          </p:nvPr>
        </p:nvSpPr>
        <p:spPr/>
        <p:txBody>
          <a:bodyPr/>
          <a:lstStyle/>
          <a:p>
            <a:endParaRPr lang="en-US"/>
          </a:p>
        </p:txBody>
      </p:sp>
      <p:pic>
        <p:nvPicPr>
          <p:cNvPr id="2050" name="Picture 2" descr="Maize, Mealies, Corn, Sweetcorn, Yellow">
            <a:extLst>
              <a:ext uri="{FF2B5EF4-FFF2-40B4-BE49-F238E27FC236}">
                <a16:creationId xmlns:a16="http://schemas.microsoft.com/office/drawing/2014/main" xmlns="" id="{32F383E2-5525-A76D-8D17-6DC8D2E47A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415" y="0"/>
            <a:ext cx="10266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C4F3D95-FD61-1372-CD35-3F19695EB569}"/>
              </a:ext>
            </a:extLst>
          </p:cNvPr>
          <p:cNvSpPr txBox="1"/>
          <p:nvPr/>
        </p:nvSpPr>
        <p:spPr>
          <a:xfrm>
            <a:off x="6876256" y="3645024"/>
            <a:ext cx="2267744" cy="584775"/>
          </a:xfrm>
          <a:prstGeom prst="rect">
            <a:avLst/>
          </a:prstGeom>
          <a:solidFill>
            <a:srgbClr val="78BD53"/>
          </a:solidFill>
        </p:spPr>
        <p:txBody>
          <a:bodyPr wrap="square" rtlCol="0">
            <a:spAutoFit/>
          </a:bodyPr>
          <a:lstStyle/>
          <a:p>
            <a:r>
              <a:rPr lang="en-US" sz="3200" dirty="0" err="1"/>
              <a:t>Maise</a:t>
            </a:r>
            <a:r>
              <a:rPr lang="en-US" dirty="0"/>
              <a:t> </a:t>
            </a:r>
          </a:p>
        </p:txBody>
      </p:sp>
      <p:pic>
        <p:nvPicPr>
          <p:cNvPr id="5" name="Picture 6" descr="A drawing of a face&#10;&#10;Description automatically generated">
            <a:extLst>
              <a:ext uri="{FF2B5EF4-FFF2-40B4-BE49-F238E27FC236}">
                <a16:creationId xmlns:a16="http://schemas.microsoft.com/office/drawing/2014/main" xmlns="" id="{3197D7DE-E1DD-7281-CAB8-440B0431BC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4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FD5AB-7457-C1C1-0B66-13389A7DAA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6F9B0EA-0BF5-168C-83AB-F6E44ADE3E3A}"/>
              </a:ext>
            </a:extLst>
          </p:cNvPr>
          <p:cNvSpPr>
            <a:spLocks noGrp="1"/>
          </p:cNvSpPr>
          <p:nvPr>
            <p:ph idx="1"/>
          </p:nvPr>
        </p:nvSpPr>
        <p:spPr/>
        <p:txBody>
          <a:bodyPr/>
          <a:lstStyle/>
          <a:p>
            <a:endParaRPr lang="en-US"/>
          </a:p>
        </p:txBody>
      </p:sp>
      <p:pic>
        <p:nvPicPr>
          <p:cNvPr id="36866" name="Picture 2" descr="Free photos of Vegetable">
            <a:extLst>
              <a:ext uri="{FF2B5EF4-FFF2-40B4-BE49-F238E27FC236}">
                <a16:creationId xmlns:a16="http://schemas.microsoft.com/office/drawing/2014/main" xmlns="" id="{958ABAF2-670C-AD79-B64D-90E4DD0F8D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gular Pentagon 4">
            <a:extLst>
              <a:ext uri="{FF2B5EF4-FFF2-40B4-BE49-F238E27FC236}">
                <a16:creationId xmlns:a16="http://schemas.microsoft.com/office/drawing/2014/main" xmlns="" id="{49592C3E-FC70-82B6-B50E-E3F0EB753370}"/>
              </a:ext>
            </a:extLst>
          </p:cNvPr>
          <p:cNvSpPr/>
          <p:nvPr/>
        </p:nvSpPr>
        <p:spPr>
          <a:xfrm>
            <a:off x="4129809" y="2148574"/>
            <a:ext cx="4320480" cy="5949280"/>
          </a:xfrm>
          <a:prstGeom prst="pentagon">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gular Pentagon 5">
            <a:extLst>
              <a:ext uri="{FF2B5EF4-FFF2-40B4-BE49-F238E27FC236}">
                <a16:creationId xmlns:a16="http://schemas.microsoft.com/office/drawing/2014/main" xmlns="" id="{1F959492-0D4C-7ABC-C51C-F7DC351BCF33}"/>
              </a:ext>
            </a:extLst>
          </p:cNvPr>
          <p:cNvSpPr/>
          <p:nvPr/>
        </p:nvSpPr>
        <p:spPr>
          <a:xfrm>
            <a:off x="-602232" y="780418"/>
            <a:ext cx="5606280" cy="7123422"/>
          </a:xfrm>
          <a:prstGeom prst="pentagon">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EB26787-A47E-0B98-EEFD-DE19CC609445}"/>
              </a:ext>
            </a:extLst>
          </p:cNvPr>
          <p:cNvSpPr/>
          <p:nvPr/>
        </p:nvSpPr>
        <p:spPr>
          <a:xfrm>
            <a:off x="-108520" y="-99392"/>
            <a:ext cx="9649072" cy="1296144"/>
          </a:xfrm>
          <a:prstGeom prst="rect">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BC184B15-5AD5-599C-E294-8F542C92A1F1}"/>
              </a:ext>
            </a:extLst>
          </p:cNvPr>
          <p:cNvSpPr/>
          <p:nvPr/>
        </p:nvSpPr>
        <p:spPr>
          <a:xfrm>
            <a:off x="6084168" y="1005574"/>
            <a:ext cx="3600400" cy="6127063"/>
          </a:xfrm>
          <a:prstGeom prst="rect">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00DCACFA-D988-2C02-C2F7-EC242D3B8E8F}"/>
              </a:ext>
            </a:extLst>
          </p:cNvPr>
          <p:cNvSpPr/>
          <p:nvPr/>
        </p:nvSpPr>
        <p:spPr>
          <a:xfrm>
            <a:off x="-931235" y="591300"/>
            <a:ext cx="3600400" cy="6127063"/>
          </a:xfrm>
          <a:prstGeom prst="rect">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7E0049E-1647-898F-447D-D81C5C3FC797}"/>
              </a:ext>
            </a:extLst>
          </p:cNvPr>
          <p:cNvSpPr/>
          <p:nvPr/>
        </p:nvSpPr>
        <p:spPr>
          <a:xfrm>
            <a:off x="2504051" y="3245193"/>
            <a:ext cx="3600400" cy="6127063"/>
          </a:xfrm>
          <a:prstGeom prst="rect">
            <a:avLst/>
          </a:prstGeom>
          <a:solidFill>
            <a:srgbClr val="78B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9B01318-5320-A8D3-87B2-0711C070E87B}"/>
              </a:ext>
            </a:extLst>
          </p:cNvPr>
          <p:cNvSpPr txBox="1"/>
          <p:nvPr/>
        </p:nvSpPr>
        <p:spPr>
          <a:xfrm>
            <a:off x="1372816" y="1355782"/>
            <a:ext cx="1656184" cy="584775"/>
          </a:xfrm>
          <a:prstGeom prst="rect">
            <a:avLst/>
          </a:prstGeom>
          <a:noFill/>
        </p:spPr>
        <p:txBody>
          <a:bodyPr wrap="square" rtlCol="0">
            <a:spAutoFit/>
          </a:bodyPr>
          <a:lstStyle/>
          <a:p>
            <a:r>
              <a:rPr lang="en-US" sz="3200" dirty="0"/>
              <a:t>3</a:t>
            </a:r>
          </a:p>
        </p:txBody>
      </p:sp>
      <p:pic>
        <p:nvPicPr>
          <p:cNvPr id="4" name="Picture 6" descr="A drawing of a face&#10;&#10;Description automatically generated">
            <a:extLst>
              <a:ext uri="{FF2B5EF4-FFF2-40B4-BE49-F238E27FC236}">
                <a16:creationId xmlns:a16="http://schemas.microsoft.com/office/drawing/2014/main" xmlns="" id="{64F52B4C-51CB-530C-B8FF-8BC21DBA17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41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AA09D-EC9F-7A52-6DA7-A0EA001B39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46544FC-263A-4153-FED7-CDD6437CC915}"/>
              </a:ext>
            </a:extLst>
          </p:cNvPr>
          <p:cNvSpPr>
            <a:spLocks noGrp="1"/>
          </p:cNvSpPr>
          <p:nvPr>
            <p:ph idx="1"/>
          </p:nvPr>
        </p:nvSpPr>
        <p:spPr/>
        <p:txBody>
          <a:bodyPr/>
          <a:lstStyle/>
          <a:p>
            <a:endParaRPr lang="en-US"/>
          </a:p>
        </p:txBody>
      </p:sp>
      <p:pic>
        <p:nvPicPr>
          <p:cNvPr id="4" name="Picture 2" descr="Free photos of Vegetable">
            <a:extLst>
              <a:ext uri="{FF2B5EF4-FFF2-40B4-BE49-F238E27FC236}">
                <a16:creationId xmlns:a16="http://schemas.microsoft.com/office/drawing/2014/main" xmlns="" id="{8F98DE45-55C8-E325-1DC4-EB5E7D8AF3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8702FF0-B5D4-E811-0E11-A1F30145D026}"/>
              </a:ext>
            </a:extLst>
          </p:cNvPr>
          <p:cNvSpPr txBox="1"/>
          <p:nvPr/>
        </p:nvSpPr>
        <p:spPr>
          <a:xfrm>
            <a:off x="5772200" y="4888468"/>
            <a:ext cx="2616224" cy="1077218"/>
          </a:xfrm>
          <a:prstGeom prst="rect">
            <a:avLst/>
          </a:prstGeom>
          <a:solidFill>
            <a:srgbClr val="78BC53"/>
          </a:solidFill>
        </p:spPr>
        <p:txBody>
          <a:bodyPr wrap="square" rtlCol="0">
            <a:spAutoFit/>
          </a:bodyPr>
          <a:lstStyle/>
          <a:p>
            <a:r>
              <a:rPr lang="en-US" sz="3200" dirty="0" err="1"/>
              <a:t>Aubergine</a:t>
            </a:r>
            <a:r>
              <a:rPr lang="en-US" sz="3200" dirty="0"/>
              <a:t>/ </a:t>
            </a:r>
          </a:p>
          <a:p>
            <a:r>
              <a:rPr lang="en-US" sz="3200" dirty="0"/>
              <a:t>Egg plant</a:t>
            </a:r>
          </a:p>
        </p:txBody>
      </p:sp>
      <p:pic>
        <p:nvPicPr>
          <p:cNvPr id="6" name="Picture 6" descr="A drawing of a face&#10;&#10;Description automatically generated">
            <a:extLst>
              <a:ext uri="{FF2B5EF4-FFF2-40B4-BE49-F238E27FC236}">
                <a16:creationId xmlns:a16="http://schemas.microsoft.com/office/drawing/2014/main" xmlns="" id="{6D8419CF-F570-94BD-206D-F9E65230E4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 y="0"/>
            <a:ext cx="14763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70847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{A795D4B4-3705-334C-A149-B179E6F1F94C}tf16401369</Template>
  <TotalTime>28861</TotalTime>
  <Words>1931</Words>
  <Application>Microsoft Office PowerPoint</Application>
  <PresentationFormat>On-screen Show (4:3)</PresentationFormat>
  <Paragraphs>237</Paragraphs>
  <Slides>62</Slides>
  <Notes>7</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Design</vt:lpstr>
      <vt:lpstr>PowerPoint Presentation</vt:lpstr>
      <vt:lpstr>PowerPoint Presentation</vt:lpstr>
      <vt:lpstr>Permaculture is a type of agricultural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Permaculture at S.A.L.V.E.</vt:lpstr>
      <vt:lpstr>PowerPoint Presentation</vt:lpstr>
      <vt:lpstr>Worksheet</vt:lpstr>
      <vt:lpstr>Answers to the worksheet ‘fill in the gaps’ activity</vt:lpstr>
      <vt:lpstr>PowerPoint Presentation</vt:lpstr>
      <vt:lpstr>Lucky’s Story</vt:lpstr>
      <vt:lpstr>Lucky’s Story</vt:lpstr>
      <vt:lpstr>Keyword match up</vt:lpstr>
      <vt:lpstr>PowerPoint Presentation</vt:lpstr>
      <vt:lpstr>PowerPoint Presentation</vt:lpstr>
      <vt:lpstr>What is COP28? Where is it being held?</vt:lpstr>
      <vt:lpstr>COP28 is….</vt:lpstr>
      <vt:lpstr>PowerPoint Presentation</vt:lpstr>
      <vt:lpstr>PowerPoint Presentation</vt:lpstr>
      <vt:lpstr>It’s good to use some persuasive writing techniques when writing a letter like this….can you think of any examples of techniques?</vt:lpstr>
      <vt:lpstr>Key Term Bingo</vt:lpstr>
      <vt:lpstr>PowerPoint Presentation</vt:lpstr>
      <vt:lpstr>PowerPoint Presentation</vt:lpstr>
      <vt:lpstr>PowerPoint Presentation</vt:lpstr>
      <vt:lpstr>PowerPoint Presentation</vt:lpstr>
      <vt:lpstr>Now it’s your turn…</vt:lpstr>
      <vt:lpstr>Now it’s your turn…</vt:lpstr>
      <vt:lpstr>Now it’s your turn…</vt:lpstr>
      <vt:lpstr>Let’s recap the keywords</vt:lpstr>
      <vt:lpstr>PowerPoint Presentation</vt:lpstr>
      <vt:lpstr>Let's see what you’ve learnt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COP28 is….</vt:lpstr>
      <vt:lpstr>What is missing/wrong with this letter format?</vt:lpstr>
      <vt:lpstr>PowerPoint Presentation</vt:lpstr>
      <vt:lpstr>PowerPoint Presentation</vt:lpstr>
      <vt:lpstr>PowerPoint Presentation</vt:lpstr>
      <vt:lpstr>Homework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 Uganda, Jinja and Joshua - Recap</dc:title>
  <dc:creator>Jenny</dc:creator>
  <cp:lastModifiedBy>SALVE International</cp:lastModifiedBy>
  <cp:revision>79</cp:revision>
  <dcterms:created xsi:type="dcterms:W3CDTF">2013-04-25T11:52:09Z</dcterms:created>
  <dcterms:modified xsi:type="dcterms:W3CDTF">2023-05-23T12:00:58Z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1296867</vt:lpwstr>
  </property>
  <property fmtid="{D5CDD505-2E9C-101B-9397-08002B2CF9AE}" name="NXPowerLiteSettings" pid="3">
    <vt:lpwstr>F7000400038000</vt:lpwstr>
  </property>
  <property fmtid="{D5CDD505-2E9C-101B-9397-08002B2CF9AE}" name="NXPowerLiteVersion" pid="4">
    <vt:lpwstr>S10.0.0</vt:lpwstr>
  </property>
</Properties>
</file>